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6" r:id="rId2"/>
    <p:sldId id="258" r:id="rId3"/>
    <p:sldId id="265" r:id="rId4"/>
    <p:sldId id="260" r:id="rId5"/>
    <p:sldId id="266" r:id="rId6"/>
    <p:sldId id="263" r:id="rId7"/>
    <p:sldId id="277" r:id="rId8"/>
    <p:sldId id="269" r:id="rId9"/>
    <p:sldId id="279" r:id="rId10"/>
    <p:sldId id="268" r:id="rId11"/>
    <p:sldId id="273" r:id="rId12"/>
    <p:sldId id="280" r:id="rId13"/>
    <p:sldId id="271" r:id="rId14"/>
    <p:sldId id="28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e, Logan Amanda" initials="LLA" lastIdx="2" clrIdx="0">
    <p:extLst>
      <p:ext uri="{19B8F6BF-5375-455C-9EA6-DF929625EA0E}">
        <p15:presenceInfo xmlns:p15="http://schemas.microsoft.com/office/powerpoint/2012/main" userId="S::leel17@students.ecu.edu::b3814434-158e-4e6b-bbac-de2c59d287d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178" autoAdjust="0"/>
  </p:normalViewPr>
  <p:slideViewPr>
    <p:cSldViewPr snapToGrid="0">
      <p:cViewPr varScale="1">
        <p:scale>
          <a:sx n="93" d="100"/>
          <a:sy n="93" d="100"/>
        </p:scale>
        <p:origin x="108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image1.png>
</file>

<file path=ppt/media/image10.gif>
</file>

<file path=ppt/media/image11.png>
</file>

<file path=ppt/media/image12.jpeg>
</file>

<file path=ppt/media/image13.png>
</file>

<file path=ppt/media/image14.png>
</file>

<file path=ppt/media/image15.png>
</file>

<file path=ppt/media/image2.png>
</file>

<file path=ppt/media/image3.png>
</file>

<file path=ppt/media/image4.png>
</file>

<file path=ppt/media/image5.png>
</file>

<file path=ppt/media/image6.gif>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A2BD6A-1E3B-4A50-B300-90A60C3032F1}" type="datetimeFigureOut">
              <a:rPr lang="en-US"/>
              <a:t>9/20/2019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5DC756-4782-4419-9792-6985D7CC8E3B}" type="slidenum">
              <a:rPr lang="en-US"/>
              <a:t>‹#›</a:t>
            </a:fld>
            <a:endParaRPr lang="en-US"/>
          </a:p>
        </p:txBody>
      </p:sp>
    </p:spTree>
    <p:extLst>
      <p:ext uri="{BB962C8B-B14F-4D97-AF65-F5344CB8AC3E}">
        <p14:creationId xmlns:p14="http://schemas.microsoft.com/office/powerpoint/2010/main" val="2695256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10"/>
          </p:nvPr>
        </p:nvSpPr>
        <p:spPr/>
        <p:txBody>
          <a:bodyPr/>
          <a:lstStyle/>
          <a:p>
            <a:fld id="{1C5DC756-4782-4419-9792-6985D7CC8E3B}" type="slidenum">
              <a:rPr lang="en-US"/>
              <a:t>1</a:t>
            </a:fld>
            <a:endParaRPr lang="en-US"/>
          </a:p>
        </p:txBody>
      </p:sp>
    </p:spTree>
    <p:extLst>
      <p:ext uri="{BB962C8B-B14F-4D97-AF65-F5344CB8AC3E}">
        <p14:creationId xmlns:p14="http://schemas.microsoft.com/office/powerpoint/2010/main" val="14772648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Polls are a quick way to get answers on what people want.</a:t>
            </a:r>
          </a:p>
        </p:txBody>
      </p:sp>
      <p:sp>
        <p:nvSpPr>
          <p:cNvPr id="4" name="Slide Number Placeholder 3"/>
          <p:cNvSpPr>
            <a:spLocks noGrp="1"/>
          </p:cNvSpPr>
          <p:nvPr>
            <p:ph type="sldNum" sz="quarter" idx="10"/>
          </p:nvPr>
        </p:nvSpPr>
        <p:spPr/>
        <p:txBody>
          <a:bodyPr/>
          <a:lstStyle/>
          <a:p>
            <a:fld id="{1C5DC756-4782-4419-9792-6985D7CC8E3B}" type="slidenum">
              <a:rPr lang="en-US"/>
              <a:t>10</a:t>
            </a:fld>
            <a:endParaRPr lang="en-US"/>
          </a:p>
        </p:txBody>
      </p:sp>
    </p:spTree>
    <p:extLst>
      <p:ext uri="{BB962C8B-B14F-4D97-AF65-F5344CB8AC3E}">
        <p14:creationId xmlns:p14="http://schemas.microsoft.com/office/powerpoint/2010/main" val="1919968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600" dirty="0"/>
              <a:t>Web designers – Upwards of $5,000 for a full website, or we can use a web designing website and that would be much cheaper</a:t>
            </a:r>
          </a:p>
          <a:p>
            <a:pPr lvl="1"/>
            <a:r>
              <a:rPr lang="en-US" sz="1600" dirty="0"/>
              <a:t>Public relations workers – State should already have them (no additional costs)</a:t>
            </a:r>
          </a:p>
          <a:p>
            <a:pPr lvl="1"/>
            <a:r>
              <a:rPr lang="en-US" sz="1600" dirty="0"/>
              <a:t>News article – We can hope that the local news paper will pick up on the story (it is a state-wide event after all)</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600" dirty="0"/>
              <a:t>Radio - $100-250 per ad</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sz="1600" dirty="0"/>
          </a:p>
          <a:p>
            <a:pPr lvl="1"/>
            <a:r>
              <a:rPr lang="en-US" sz="1600" dirty="0" err="1"/>
              <a:t>Publicpolicypolling</a:t>
            </a:r>
            <a:r>
              <a:rPr lang="en-US" sz="1600" dirty="0"/>
              <a:t> – Average $2,000-$3,000</a:t>
            </a:r>
          </a:p>
          <a:p>
            <a:pPr lvl="1"/>
            <a:r>
              <a:rPr lang="en-US" sz="1600" dirty="0"/>
              <a:t>Postage - </a:t>
            </a:r>
            <a:r>
              <a:rPr lang="en-US" sz="1200" b="0" i="0" kern="1200" dirty="0">
                <a:solidFill>
                  <a:schemeClr val="tx1"/>
                </a:solidFill>
                <a:effectLst/>
                <a:latin typeface="+mn-lt"/>
                <a:ea typeface="+mn-ea"/>
                <a:cs typeface="+mn-cs"/>
              </a:rPr>
              <a:t>$0.55 per mail</a:t>
            </a:r>
            <a:endParaRPr lang="en-US" sz="1600" dirty="0"/>
          </a:p>
          <a:p>
            <a:pPr lvl="1"/>
            <a:endParaRPr lang="en-US" sz="1600" dirty="0"/>
          </a:p>
          <a:p>
            <a:pPr lvl="1"/>
            <a:r>
              <a:rPr lang="en-US" sz="1600" dirty="0"/>
              <a:t>School auditorium - ~$250/</a:t>
            </a:r>
            <a:r>
              <a:rPr lang="en-US" sz="1600" dirty="0" err="1"/>
              <a:t>hr</a:t>
            </a:r>
            <a:r>
              <a:rPr lang="en-US" sz="1600" dirty="0"/>
              <a:t> (~$1,000 total)</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600" dirty="0"/>
              <a:t>Camera – Varies depending on quality (~$1,000 total)</a:t>
            </a:r>
          </a:p>
          <a:p>
            <a:pPr lvl="1"/>
            <a:endParaRPr lang="en-US" sz="1600" dirty="0"/>
          </a:p>
          <a:p>
            <a:pPr lvl="1"/>
            <a:endParaRPr lang="en-US" sz="1600" dirty="0"/>
          </a:p>
          <a:p>
            <a:pPr lvl="1"/>
            <a:r>
              <a:rPr lang="en-US" sz="1600" dirty="0"/>
              <a:t>All in all, I believe it would take at most $10,000 to inform all our citizens </a:t>
            </a:r>
            <a:endParaRPr lang="en-US" sz="1800" dirty="0"/>
          </a:p>
          <a:p>
            <a:endParaRPr lang="en-US" dirty="0">
              <a:cs typeface="Calibri"/>
            </a:endParaRPr>
          </a:p>
        </p:txBody>
      </p:sp>
      <p:sp>
        <p:nvSpPr>
          <p:cNvPr id="4" name="Slide Number Placeholder 3"/>
          <p:cNvSpPr>
            <a:spLocks noGrp="1"/>
          </p:cNvSpPr>
          <p:nvPr>
            <p:ph type="sldNum" sz="quarter" idx="10"/>
          </p:nvPr>
        </p:nvSpPr>
        <p:spPr/>
        <p:txBody>
          <a:bodyPr/>
          <a:lstStyle/>
          <a:p>
            <a:fld id="{1C5DC756-4782-4419-9792-6985D7CC8E3B}" type="slidenum">
              <a:rPr lang="en-US"/>
              <a:t>11</a:t>
            </a:fld>
            <a:endParaRPr lang="en-US"/>
          </a:p>
        </p:txBody>
      </p:sp>
    </p:spTree>
    <p:extLst>
      <p:ext uri="{BB962C8B-B14F-4D97-AF65-F5344CB8AC3E}">
        <p14:creationId xmlns:p14="http://schemas.microsoft.com/office/powerpoint/2010/main" val="26102927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600" dirty="0"/>
              <a:t>Web designers – Upwards of $5,000 for a full website, or we can use a web designing website and that would be much cheaper</a:t>
            </a:r>
          </a:p>
          <a:p>
            <a:pPr lvl="1"/>
            <a:r>
              <a:rPr lang="en-US" sz="1600" dirty="0"/>
              <a:t>Public relations workers – State should already have them (no additional costs)</a:t>
            </a:r>
          </a:p>
          <a:p>
            <a:pPr lvl="1"/>
            <a:r>
              <a:rPr lang="en-US" sz="1600" dirty="0"/>
              <a:t>News article – We can hope that the local news paper will pick up on the story (it is a state-wide event after all)</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600" dirty="0"/>
              <a:t>Radio - $100-250 per ad</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sz="1600" dirty="0"/>
          </a:p>
          <a:p>
            <a:pPr lvl="1"/>
            <a:r>
              <a:rPr lang="en-US" sz="1600" dirty="0" err="1"/>
              <a:t>Publicpolicypolling</a:t>
            </a:r>
            <a:r>
              <a:rPr lang="en-US" sz="1600" dirty="0"/>
              <a:t> – Average $2,000-$3,000</a:t>
            </a:r>
          </a:p>
          <a:p>
            <a:pPr lvl="1"/>
            <a:r>
              <a:rPr lang="en-US" sz="1600" dirty="0"/>
              <a:t>Postage - </a:t>
            </a:r>
            <a:r>
              <a:rPr lang="en-US" sz="1200" b="0" i="0" kern="1200" dirty="0">
                <a:solidFill>
                  <a:schemeClr val="tx1"/>
                </a:solidFill>
                <a:effectLst/>
                <a:latin typeface="+mn-lt"/>
                <a:ea typeface="+mn-ea"/>
                <a:cs typeface="+mn-cs"/>
              </a:rPr>
              <a:t>$0.55 per mail</a:t>
            </a:r>
            <a:endParaRPr lang="en-US" sz="1600" dirty="0"/>
          </a:p>
          <a:p>
            <a:pPr lvl="1"/>
            <a:endParaRPr lang="en-US" sz="1600" dirty="0"/>
          </a:p>
          <a:p>
            <a:pPr lvl="1"/>
            <a:r>
              <a:rPr lang="en-US" sz="1600" dirty="0"/>
              <a:t>School auditorium - ~$250/</a:t>
            </a:r>
            <a:r>
              <a:rPr lang="en-US" sz="1600" dirty="0" err="1"/>
              <a:t>hr</a:t>
            </a:r>
            <a:r>
              <a:rPr lang="en-US" sz="1600" dirty="0"/>
              <a:t> (~$1,000 total)</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600" dirty="0"/>
              <a:t>Camera – Varies depending on quality (~$1,000 total)</a:t>
            </a:r>
          </a:p>
          <a:p>
            <a:pPr lvl="1"/>
            <a:endParaRPr lang="en-US" sz="1600" dirty="0"/>
          </a:p>
          <a:p>
            <a:pPr lvl="1"/>
            <a:endParaRPr lang="en-US" sz="1600" dirty="0"/>
          </a:p>
          <a:p>
            <a:pPr lvl="1"/>
            <a:r>
              <a:rPr lang="en-US" sz="1600" dirty="0"/>
              <a:t>All in all, I believe it would take at most $10,000 to inform all our citizens </a:t>
            </a:r>
            <a:endParaRPr lang="en-US" sz="1800" dirty="0"/>
          </a:p>
          <a:p>
            <a:endParaRPr lang="en-US" dirty="0">
              <a:cs typeface="Calibri"/>
            </a:endParaRPr>
          </a:p>
        </p:txBody>
      </p:sp>
      <p:sp>
        <p:nvSpPr>
          <p:cNvPr id="4" name="Slide Number Placeholder 3"/>
          <p:cNvSpPr>
            <a:spLocks noGrp="1"/>
          </p:cNvSpPr>
          <p:nvPr>
            <p:ph type="sldNum" sz="quarter" idx="10"/>
          </p:nvPr>
        </p:nvSpPr>
        <p:spPr/>
        <p:txBody>
          <a:bodyPr/>
          <a:lstStyle/>
          <a:p>
            <a:fld id="{1C5DC756-4782-4419-9792-6985D7CC8E3B}" type="slidenum">
              <a:rPr lang="en-US"/>
              <a:t>12</a:t>
            </a:fld>
            <a:endParaRPr lang="en-US"/>
          </a:p>
        </p:txBody>
      </p:sp>
    </p:spTree>
    <p:extLst>
      <p:ext uri="{BB962C8B-B14F-4D97-AF65-F5344CB8AC3E}">
        <p14:creationId xmlns:p14="http://schemas.microsoft.com/office/powerpoint/2010/main" val="9922854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you probably want excellent results to warrant the cost of those $14000, and I guarantee you that I will show those results.</a:t>
            </a:r>
          </a:p>
          <a:p>
            <a:endParaRPr lang="en-US" dirty="0"/>
          </a:p>
          <a:p>
            <a:r>
              <a:rPr lang="en-US" dirty="0"/>
              <a:t>By continuing to monitor and report until the voter referendum, the debate results, the poll results, and the letters the voters sent in, we can come up with discussion topics on the date of the referendum</a:t>
            </a:r>
            <a:endParaRPr lang="en-US" dirty="0">
              <a:cs typeface="Calibri"/>
            </a:endParaRPr>
          </a:p>
          <a:p>
            <a:endParaRPr lang="en-US" dirty="0">
              <a:cs typeface="Calibri"/>
            </a:endParaRPr>
          </a:p>
          <a:p>
            <a:r>
              <a:rPr lang="en-US" dirty="0">
                <a:cs typeface="Calibri"/>
              </a:rPr>
              <a:t>With my plan, On the referendum date, everyone will be informed enough to make an informed decision </a:t>
            </a:r>
            <a:r>
              <a:rPr lang="en-US" dirty="0"/>
              <a:t>based on the information we have provided them over the month. Everyone will have heard the reasoning of the other side, and will have either come up with a compromise or a better alternative solution. No one will feel left out or ripped off when the final decision is made. and we will be able to achieve a conclusion regarding the problem surrounding the toxic waste plant without protests.</a:t>
            </a:r>
          </a:p>
        </p:txBody>
      </p:sp>
      <p:sp>
        <p:nvSpPr>
          <p:cNvPr id="4" name="Slide Number Placeholder 3"/>
          <p:cNvSpPr>
            <a:spLocks noGrp="1"/>
          </p:cNvSpPr>
          <p:nvPr>
            <p:ph type="sldNum" sz="quarter" idx="10"/>
          </p:nvPr>
        </p:nvSpPr>
        <p:spPr/>
        <p:txBody>
          <a:bodyPr/>
          <a:lstStyle/>
          <a:p>
            <a:fld id="{1C5DC756-4782-4419-9792-6985D7CC8E3B}" type="slidenum">
              <a:rPr lang="en-US"/>
              <a:t>13</a:t>
            </a:fld>
            <a:endParaRPr lang="en-US"/>
          </a:p>
        </p:txBody>
      </p:sp>
    </p:spTree>
    <p:extLst>
      <p:ext uri="{BB962C8B-B14F-4D97-AF65-F5344CB8AC3E}">
        <p14:creationId xmlns:p14="http://schemas.microsoft.com/office/powerpoint/2010/main" val="698093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10"/>
          </p:nvPr>
        </p:nvSpPr>
        <p:spPr/>
        <p:txBody>
          <a:bodyPr/>
          <a:lstStyle/>
          <a:p>
            <a:fld id="{1C5DC756-4782-4419-9792-6985D7CC8E3B}" type="slidenum">
              <a:rPr lang="en-US"/>
              <a:t>2</a:t>
            </a:fld>
            <a:endParaRPr lang="en-US"/>
          </a:p>
        </p:txBody>
      </p:sp>
    </p:spTree>
    <p:extLst>
      <p:ext uri="{BB962C8B-B14F-4D97-AF65-F5344CB8AC3E}">
        <p14:creationId xmlns:p14="http://schemas.microsoft.com/office/powerpoint/2010/main" val="556802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10"/>
          </p:nvPr>
        </p:nvSpPr>
        <p:spPr/>
        <p:txBody>
          <a:bodyPr/>
          <a:lstStyle/>
          <a:p>
            <a:fld id="{1C5DC756-4782-4419-9792-6985D7CC8E3B}" type="slidenum">
              <a:rPr lang="en-US"/>
              <a:t>3</a:t>
            </a:fld>
            <a:endParaRPr lang="en-US"/>
          </a:p>
        </p:txBody>
      </p:sp>
    </p:spTree>
    <p:extLst>
      <p:ext uri="{BB962C8B-B14F-4D97-AF65-F5344CB8AC3E}">
        <p14:creationId xmlns:p14="http://schemas.microsoft.com/office/powerpoint/2010/main" val="2206490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me?</a:t>
            </a:r>
          </a:p>
          <a:p>
            <a:r>
              <a:rPr lang="en-US" dirty="0">
                <a:cs typeface="Calibri"/>
              </a:rPr>
              <a:t>I should be put in charge of managing the public deliberations</a:t>
            </a:r>
          </a:p>
          <a:p>
            <a:r>
              <a:rPr lang="en-US" dirty="0">
                <a:cs typeface="Calibri"/>
              </a:rPr>
              <a:t>Because I would be able to handle this more ethically and efficiently than anyone else</a:t>
            </a:r>
          </a:p>
          <a:p>
            <a:endParaRPr lang="en-US" dirty="0">
              <a:cs typeface="Calibri"/>
            </a:endParaRPr>
          </a:p>
          <a:p>
            <a:r>
              <a:rPr lang="en-US" dirty="0">
                <a:cs typeface="Calibri"/>
              </a:rPr>
              <a:t>Under my management, </a:t>
            </a:r>
          </a:p>
          <a:p>
            <a:r>
              <a:rPr lang="en-US" dirty="0">
                <a:cs typeface="Calibri"/>
              </a:rPr>
              <a:t>We would be able to spread awareness regarding the situation</a:t>
            </a:r>
          </a:p>
          <a:p>
            <a:r>
              <a:rPr lang="en-US" dirty="0">
                <a:cs typeface="Calibri"/>
              </a:rPr>
              <a:t>We would be able to provide all the information required to make an informed decision</a:t>
            </a:r>
          </a:p>
          <a:p>
            <a:r>
              <a:rPr lang="en-US" dirty="0">
                <a:cs typeface="Calibri"/>
              </a:rPr>
              <a:t>We would be able hear the opinions of all our citizens </a:t>
            </a:r>
          </a:p>
          <a:p>
            <a:r>
              <a:rPr lang="en-US" dirty="0">
                <a:cs typeface="Calibri"/>
              </a:rPr>
              <a:t>And we would be able to provide our citizens an easy way to access all of those I just mentioned</a:t>
            </a:r>
          </a:p>
        </p:txBody>
      </p:sp>
      <p:sp>
        <p:nvSpPr>
          <p:cNvPr id="4" name="Slide Number Placeholder 3"/>
          <p:cNvSpPr>
            <a:spLocks noGrp="1"/>
          </p:cNvSpPr>
          <p:nvPr>
            <p:ph type="sldNum" sz="quarter" idx="10"/>
          </p:nvPr>
        </p:nvSpPr>
        <p:spPr/>
        <p:txBody>
          <a:bodyPr/>
          <a:lstStyle/>
          <a:p>
            <a:fld id="{1C5DC756-4782-4419-9792-6985D7CC8E3B}" type="slidenum">
              <a:rPr lang="en-US"/>
              <a:t>4</a:t>
            </a:fld>
            <a:endParaRPr lang="en-US"/>
          </a:p>
        </p:txBody>
      </p:sp>
    </p:spTree>
    <p:extLst>
      <p:ext uri="{BB962C8B-B14F-4D97-AF65-F5344CB8AC3E}">
        <p14:creationId xmlns:p14="http://schemas.microsoft.com/office/powerpoint/2010/main" val="804316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I will prevent the spread of false information</a:t>
            </a:r>
          </a:p>
          <a:p>
            <a:r>
              <a:rPr lang="en-US" dirty="0">
                <a:cs typeface="Calibri"/>
              </a:rPr>
              <a:t>I will make sure all our voters are heard from, and not just the affected community</a:t>
            </a:r>
          </a:p>
          <a:p>
            <a:r>
              <a:rPr lang="en-US" dirty="0">
                <a:cs typeface="Calibri"/>
              </a:rPr>
              <a:t>And I will make sure that all of our citizens have equal say</a:t>
            </a:r>
          </a:p>
        </p:txBody>
      </p:sp>
      <p:sp>
        <p:nvSpPr>
          <p:cNvPr id="4" name="Slide Number Placeholder 3"/>
          <p:cNvSpPr>
            <a:spLocks noGrp="1"/>
          </p:cNvSpPr>
          <p:nvPr>
            <p:ph type="sldNum" sz="quarter" idx="10"/>
          </p:nvPr>
        </p:nvSpPr>
        <p:spPr/>
        <p:txBody>
          <a:bodyPr/>
          <a:lstStyle/>
          <a:p>
            <a:fld id="{1C5DC756-4782-4419-9792-6985D7CC8E3B}" type="slidenum">
              <a:rPr lang="en-US"/>
              <a:t>5</a:t>
            </a:fld>
            <a:endParaRPr lang="en-US"/>
          </a:p>
        </p:txBody>
      </p:sp>
    </p:spTree>
    <p:extLst>
      <p:ext uri="{BB962C8B-B14F-4D97-AF65-F5344CB8AC3E}">
        <p14:creationId xmlns:p14="http://schemas.microsoft.com/office/powerpoint/2010/main" val="3070703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Helps the voters understand the situation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will I achieve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a:rPr>
              <a:t>In my list I mentioned that I will </a:t>
            </a:r>
            <a:r>
              <a:rPr lang="en-US" dirty="0"/>
              <a:t>Spreading awareness and Providing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will achieve that by creating a webpage containing </a:t>
            </a:r>
          </a:p>
          <a:p>
            <a:pPr lvl="1"/>
            <a:r>
              <a:rPr lang="en-US" dirty="0"/>
              <a:t>A Map of the planned waste site and the other potential sites</a:t>
            </a:r>
          </a:p>
          <a:p>
            <a:pPr lvl="1"/>
            <a:r>
              <a:rPr lang="en-US" dirty="0"/>
              <a:t>The poll results</a:t>
            </a:r>
          </a:p>
          <a:p>
            <a:pPr lvl="1"/>
            <a:r>
              <a:rPr lang="en-US" dirty="0"/>
              <a:t>The links to studies on effects of toxic waste sites on nearby environment so people know why the community is complaining</a:t>
            </a:r>
          </a:p>
          <a:p>
            <a:pPr lvl="1"/>
            <a:r>
              <a:rPr lang="en-US" dirty="0"/>
              <a:t>And it will also include the reasoning why this site was chosen over the other</a:t>
            </a:r>
          </a:p>
          <a:p>
            <a:r>
              <a:rPr lang="en-US" dirty="0">
                <a:cs typeface="Calibri"/>
              </a:rPr>
              <a:t>The second part of my plan to spread awareness and provide information is to use the local government’s social media accounts, such as twitter and </a:t>
            </a:r>
            <a:r>
              <a:rPr lang="en-US" dirty="0" err="1">
                <a:cs typeface="Calibri"/>
              </a:rPr>
              <a:t>facebook</a:t>
            </a:r>
            <a:r>
              <a:rPr lang="en-US" dirty="0">
                <a:cs typeface="Calibri"/>
              </a:rPr>
              <a:t> to inform the voters of future events such as debates, polls, or meetings.</a:t>
            </a:r>
          </a:p>
        </p:txBody>
      </p:sp>
      <p:sp>
        <p:nvSpPr>
          <p:cNvPr id="4" name="Slide Number Placeholder 3"/>
          <p:cNvSpPr>
            <a:spLocks noGrp="1"/>
          </p:cNvSpPr>
          <p:nvPr>
            <p:ph type="sldNum" sz="quarter" idx="10"/>
          </p:nvPr>
        </p:nvSpPr>
        <p:spPr/>
        <p:txBody>
          <a:bodyPr/>
          <a:lstStyle/>
          <a:p>
            <a:fld id="{1C5DC756-4782-4419-9792-6985D7CC8E3B}" type="slidenum">
              <a:rPr lang="en-US"/>
              <a:t>6</a:t>
            </a:fld>
            <a:endParaRPr lang="en-US"/>
          </a:p>
        </p:txBody>
      </p:sp>
    </p:spTree>
    <p:extLst>
      <p:ext uri="{BB962C8B-B14F-4D97-AF65-F5344CB8AC3E}">
        <p14:creationId xmlns:p14="http://schemas.microsoft.com/office/powerpoint/2010/main" val="4088410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Helps the voters understand the situation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a:rPr>
              <a:t>The third part of my plan is to use the radio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a:rPr>
              <a:t>We can use the radio the same way we used the social media accounts and provide information on future debates, polls, or meetings.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a:rPr>
              <a:t>The radio could also be used to inform the voters of the results of the most recent polls</a:t>
            </a:r>
          </a:p>
          <a:p>
            <a:endParaRPr lang="en-US" dirty="0">
              <a:cs typeface="Calibri"/>
            </a:endParaRPr>
          </a:p>
          <a:p>
            <a:r>
              <a:rPr lang="en-US" dirty="0">
                <a:cs typeface="Calibri"/>
              </a:rPr>
              <a:t>There are other ways to provide information regarding this situation</a:t>
            </a:r>
          </a:p>
          <a:p>
            <a:r>
              <a:rPr lang="en-US" dirty="0">
                <a:cs typeface="Calibri"/>
              </a:rPr>
              <a:t>2 examples being sending letters to the voters and posting signs around the neighborhood</a:t>
            </a:r>
          </a:p>
        </p:txBody>
      </p:sp>
      <p:sp>
        <p:nvSpPr>
          <p:cNvPr id="4" name="Slide Number Placeholder 3"/>
          <p:cNvSpPr>
            <a:spLocks noGrp="1"/>
          </p:cNvSpPr>
          <p:nvPr>
            <p:ph type="sldNum" sz="quarter" idx="10"/>
          </p:nvPr>
        </p:nvSpPr>
        <p:spPr/>
        <p:txBody>
          <a:bodyPr/>
          <a:lstStyle/>
          <a:p>
            <a:fld id="{1C5DC756-4782-4419-9792-6985D7CC8E3B}" type="slidenum">
              <a:rPr lang="en-US"/>
              <a:t>7</a:t>
            </a:fld>
            <a:endParaRPr lang="en-US"/>
          </a:p>
        </p:txBody>
      </p:sp>
    </p:spTree>
    <p:extLst>
      <p:ext uri="{BB962C8B-B14F-4D97-AF65-F5344CB8AC3E}">
        <p14:creationId xmlns:p14="http://schemas.microsoft.com/office/powerpoint/2010/main" val="3086409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Public debates help those </a:t>
            </a:r>
          </a:p>
          <a:p>
            <a:endParaRPr lang="en-US" dirty="0">
              <a:cs typeface="Calibri"/>
            </a:endParaRPr>
          </a:p>
          <a:p>
            <a:pPr>
              <a:buFont typeface="Arial"/>
            </a:pPr>
            <a:r>
              <a:rPr lang="en-US" dirty="0">
                <a:cs typeface="Calibri"/>
              </a:rPr>
              <a:t>I also mentioned that I will </a:t>
            </a:r>
            <a:r>
              <a:rPr lang="en-US" dirty="0"/>
              <a:t>Encourage debate and Facilitate discussions.</a:t>
            </a:r>
          </a:p>
          <a:p>
            <a:pPr>
              <a:buFont typeface="Arial"/>
            </a:pPr>
            <a:r>
              <a:rPr lang="en-US" dirty="0"/>
              <a:t>To do that, well, we could hold an actual debate</a:t>
            </a:r>
          </a:p>
          <a:p>
            <a:endParaRPr lang="en-US" dirty="0">
              <a:cs typeface="Calibri"/>
            </a:endParaRPr>
          </a:p>
        </p:txBody>
      </p:sp>
      <p:sp>
        <p:nvSpPr>
          <p:cNvPr id="4" name="Slide Number Placeholder 3"/>
          <p:cNvSpPr>
            <a:spLocks noGrp="1"/>
          </p:cNvSpPr>
          <p:nvPr>
            <p:ph type="sldNum" sz="quarter" idx="10"/>
          </p:nvPr>
        </p:nvSpPr>
        <p:spPr/>
        <p:txBody>
          <a:bodyPr/>
          <a:lstStyle/>
          <a:p>
            <a:fld id="{1C5DC756-4782-4419-9792-6985D7CC8E3B}" type="slidenum">
              <a:rPr lang="en-US"/>
              <a:t>8</a:t>
            </a:fld>
            <a:endParaRPr lang="en-US"/>
          </a:p>
        </p:txBody>
      </p:sp>
    </p:spTree>
    <p:extLst>
      <p:ext uri="{BB962C8B-B14F-4D97-AF65-F5344CB8AC3E}">
        <p14:creationId xmlns:p14="http://schemas.microsoft.com/office/powerpoint/2010/main" val="33036558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10"/>
          </p:nvPr>
        </p:nvSpPr>
        <p:spPr/>
        <p:txBody>
          <a:bodyPr/>
          <a:lstStyle/>
          <a:p>
            <a:fld id="{1C5DC756-4782-4419-9792-6985D7CC8E3B}" type="slidenum">
              <a:rPr lang="en-US"/>
              <a:t>9</a:t>
            </a:fld>
            <a:endParaRPr lang="en-US"/>
          </a:p>
        </p:txBody>
      </p:sp>
    </p:spTree>
    <p:extLst>
      <p:ext uri="{BB962C8B-B14F-4D97-AF65-F5344CB8AC3E}">
        <p14:creationId xmlns:p14="http://schemas.microsoft.com/office/powerpoint/2010/main" val="6867409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9/20/2019</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9/20/2019</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9/20/2019</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9/20/2019</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9/20/2019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9/20/2019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9/20/2019</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9/20/2019</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dirty="0"/>
              <a:t>9/20/2019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dirty="0"/>
              <a:t>9/20/2019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dirty="0"/>
              <a:t>9/20/2019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9/20/2019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9/20/2019</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12.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1.m4a"/><Relationship Id="rId1" Type="http://schemas.microsoft.com/office/2007/relationships/media" Target="../media/media11.m4a"/><Relationship Id="rId6" Type="http://schemas.microsoft.com/office/2007/relationships/hdphoto" Target="../media/hdphoto3.wdp"/><Relationship Id="rId5" Type="http://schemas.openxmlformats.org/officeDocument/2006/relationships/image" Target="../media/image1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2.m4a"/><Relationship Id="rId1" Type="http://schemas.microsoft.com/office/2007/relationships/media" Target="../media/media12.m4a"/><Relationship Id="rId6" Type="http://schemas.microsoft.com/office/2007/relationships/hdphoto" Target="../media/hdphoto4.wdp"/><Relationship Id="rId5" Type="http://schemas.openxmlformats.org/officeDocument/2006/relationships/image" Target="../media/image1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s://www.isitwp.com/how-much-does-it-cost-to-build-a-website-expert-answer/#targetText=Depending%20on%20your%20needs%2C%20building,domain%20name%20and%20web%20hosting." TargetMode="External"/><Relationship Id="rId2" Type="http://schemas.openxmlformats.org/officeDocument/2006/relationships/hyperlink" Target="http://www.ncmedicaljournal.com/content/79/5/278.full#abstract-1" TargetMode="External"/><Relationship Id="rId1" Type="http://schemas.openxmlformats.org/officeDocument/2006/relationships/slideLayout" Target="../slideLayouts/slideLayout2.xml"/><Relationship Id="rId4" Type="http://schemas.openxmlformats.org/officeDocument/2006/relationships/hyperlink" Target="https://www.stamps.com/usps/postage-rate-increase/#targetText=Domestic%20Mailing%3A,(a%20decrease%20from%20%240.21)."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6.gi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10.gi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microsoft.com/office/2007/relationships/hdphoto" Target="../media/hdphoto2.wdp"/><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Public Concerns with Toxic waste</a:t>
            </a:r>
          </a:p>
        </p:txBody>
      </p:sp>
      <p:sp>
        <p:nvSpPr>
          <p:cNvPr id="3" name="Subtitle 2"/>
          <p:cNvSpPr>
            <a:spLocks noGrp="1"/>
          </p:cNvSpPr>
          <p:nvPr>
            <p:ph type="subTitle" idx="1"/>
          </p:nvPr>
        </p:nvSpPr>
        <p:spPr/>
        <p:txBody>
          <a:bodyPr vert="horz" lIns="91440" tIns="45720" rIns="91440" bIns="45720" rtlCol="0" anchor="t">
            <a:normAutofit/>
          </a:bodyPr>
          <a:lstStyle/>
          <a:p>
            <a:r>
              <a:rPr lang="en-US" dirty="0"/>
              <a:t>Hao Tang</a:t>
            </a:r>
          </a:p>
        </p:txBody>
      </p:sp>
      <p:pic>
        <p:nvPicPr>
          <p:cNvPr id="10" name="Audio 9">
            <a:hlinkClick r:id="" action="ppaction://media"/>
            <a:extLst>
              <a:ext uri="{FF2B5EF4-FFF2-40B4-BE49-F238E27FC236}">
                <a16:creationId xmlns:a16="http://schemas.microsoft.com/office/drawing/2014/main" id="{E57BDD20-B5B7-4003-9B4C-C31A708952D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02371617"/>
      </p:ext>
    </p:extLst>
  </p:cSld>
  <p:clrMapOvr>
    <a:masterClrMapping/>
  </p:clrMapOvr>
  <mc:AlternateContent xmlns:mc="http://schemas.openxmlformats.org/markup-compatibility/2006">
    <mc:Choice xmlns:p14="http://schemas.microsoft.com/office/powerpoint/2010/main" Requires="p14">
      <p:transition spd="slow" p14:dur="2000" advTm="7193"/>
    </mc:Choice>
    <mc:Fallback>
      <p:transition spd="slow" advTm="7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69C2-AA02-4EA4-AE9D-51BF96393C5B}"/>
              </a:ext>
            </a:extLst>
          </p:cNvPr>
          <p:cNvSpPr>
            <a:spLocks noGrp="1"/>
          </p:cNvSpPr>
          <p:nvPr>
            <p:ph type="title"/>
          </p:nvPr>
        </p:nvSpPr>
        <p:spPr>
          <a:xfrm>
            <a:off x="2493818" y="692486"/>
            <a:ext cx="8998005" cy="1293028"/>
          </a:xfrm>
        </p:spPr>
        <p:txBody>
          <a:bodyPr/>
          <a:lstStyle/>
          <a:p>
            <a:pPr algn="ctr"/>
            <a:r>
              <a:rPr lang="en-US" dirty="0"/>
              <a:t>Taking Polls/receiving letters</a:t>
            </a:r>
          </a:p>
        </p:txBody>
      </p:sp>
      <p:sp>
        <p:nvSpPr>
          <p:cNvPr id="3" name="Content Placeholder 2">
            <a:extLst>
              <a:ext uri="{FF2B5EF4-FFF2-40B4-BE49-F238E27FC236}">
                <a16:creationId xmlns:a16="http://schemas.microsoft.com/office/drawing/2014/main" id="{9CF71E76-542C-447D-BD28-AC572E1D81EE}"/>
              </a:ext>
            </a:extLst>
          </p:cNvPr>
          <p:cNvSpPr>
            <a:spLocks noGrp="1"/>
          </p:cNvSpPr>
          <p:nvPr>
            <p:ph idx="1"/>
          </p:nvPr>
        </p:nvSpPr>
        <p:spPr>
          <a:xfrm>
            <a:off x="4567687" y="2065164"/>
            <a:ext cx="6866627" cy="4024125"/>
          </a:xfrm>
        </p:spPr>
        <p:txBody>
          <a:bodyPr vert="horz" lIns="91440" tIns="45720" rIns="91440" bIns="45720" rtlCol="0" anchor="t">
            <a:normAutofit/>
          </a:bodyPr>
          <a:lstStyle/>
          <a:p>
            <a:r>
              <a:rPr lang="en-US" dirty="0"/>
              <a:t>Voters will be able to access a poll on the internet.</a:t>
            </a:r>
          </a:p>
          <a:p>
            <a:r>
              <a:rPr lang="en-US" dirty="0"/>
              <a:t>Voters will receive a snail mail regarding a poll.</a:t>
            </a:r>
          </a:p>
          <a:p>
            <a:r>
              <a:rPr lang="en-US" dirty="0"/>
              <a:t>Voters will be encouraged to send letters/emails to their representative to voice their opinions.</a:t>
            </a:r>
          </a:p>
          <a:p>
            <a:pPr lvl="1"/>
            <a:r>
              <a:rPr lang="en-US" dirty="0"/>
              <a:t>Via the radio broadcasts, snail mail, social media, and on the webpage.</a:t>
            </a:r>
          </a:p>
        </p:txBody>
      </p:sp>
      <p:pic>
        <p:nvPicPr>
          <p:cNvPr id="2050" name="Picture 2" descr="Image result for poll">
            <a:extLst>
              <a:ext uri="{FF2B5EF4-FFF2-40B4-BE49-F238E27FC236}">
                <a16:creationId xmlns:a16="http://schemas.microsoft.com/office/drawing/2014/main" id="{75F7E643-D11D-4B7F-A041-5CC88CB1CB99}"/>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8952" y="2066543"/>
            <a:ext cx="3648456" cy="2606040"/>
          </a:xfrm>
          <a:prstGeom prst="rect">
            <a:avLst/>
          </a:prstGeom>
          <a:noFill/>
          <a:extLst>
            <a:ext uri="{909E8E84-426E-40DD-AFC4-6F175D3DCCD1}">
              <a14:hiddenFill xmlns:a14="http://schemas.microsoft.com/office/drawing/2010/main">
                <a:solidFill>
                  <a:srgbClr val="FFFFFF"/>
                </a:solidFill>
              </a14:hiddenFill>
            </a:ext>
          </a:extLst>
        </p:spPr>
      </p:pic>
      <p:pic>
        <p:nvPicPr>
          <p:cNvPr id="14" name="Audio 13">
            <a:hlinkClick r:id="" action="ppaction://media"/>
            <a:extLst>
              <a:ext uri="{FF2B5EF4-FFF2-40B4-BE49-F238E27FC236}">
                <a16:creationId xmlns:a16="http://schemas.microsoft.com/office/drawing/2014/main" id="{00E0D6E8-5DA9-4A67-A5DC-7BB3C074E8D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70671658"/>
      </p:ext>
    </p:extLst>
  </p:cSld>
  <p:clrMapOvr>
    <a:masterClrMapping/>
  </p:clrMapOvr>
  <mc:AlternateContent xmlns:mc="http://schemas.openxmlformats.org/markup-compatibility/2006">
    <mc:Choice xmlns:p14="http://schemas.microsoft.com/office/powerpoint/2010/main" Requires="p14">
      <p:transition spd="slow" p14:dur="2000" advTm="51240"/>
    </mc:Choice>
    <mc:Fallback>
      <p:transition spd="slow" advTm="51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6428B-7A92-472C-8D83-48882D16C5F2}"/>
              </a:ext>
            </a:extLst>
          </p:cNvPr>
          <p:cNvSpPr>
            <a:spLocks noGrp="1"/>
          </p:cNvSpPr>
          <p:nvPr>
            <p:ph type="title"/>
          </p:nvPr>
        </p:nvSpPr>
        <p:spPr>
          <a:xfrm>
            <a:off x="1020453" y="764373"/>
            <a:ext cx="6832600" cy="1293028"/>
          </a:xfrm>
        </p:spPr>
        <p:txBody>
          <a:bodyPr>
            <a:normAutofit/>
          </a:bodyPr>
          <a:lstStyle/>
          <a:p>
            <a:pPr algn="ctr"/>
            <a:r>
              <a:rPr lang="en-US" dirty="0"/>
              <a:t>Resources needed</a:t>
            </a:r>
            <a:endParaRPr lang="en-US" dirty="0">
              <a:ea typeface="+mj-lt"/>
              <a:cs typeface="+mj-lt"/>
            </a:endParaRPr>
          </a:p>
        </p:txBody>
      </p:sp>
      <p:sp>
        <p:nvSpPr>
          <p:cNvPr id="3" name="Content Placeholder 2">
            <a:extLst>
              <a:ext uri="{FF2B5EF4-FFF2-40B4-BE49-F238E27FC236}">
                <a16:creationId xmlns:a16="http://schemas.microsoft.com/office/drawing/2014/main" id="{1011A34B-3E89-4298-8880-BD2B2EFDC786}"/>
              </a:ext>
            </a:extLst>
          </p:cNvPr>
          <p:cNvSpPr>
            <a:spLocks noGrp="1"/>
          </p:cNvSpPr>
          <p:nvPr>
            <p:ph idx="1"/>
          </p:nvPr>
        </p:nvSpPr>
        <p:spPr>
          <a:xfrm>
            <a:off x="619760" y="2194560"/>
            <a:ext cx="5477256" cy="4024125"/>
          </a:xfrm>
        </p:spPr>
        <p:txBody>
          <a:bodyPr vert="horz" lIns="91440" tIns="45720" rIns="91440" bIns="45720" rtlCol="0" anchor="t">
            <a:normAutofit/>
          </a:bodyPr>
          <a:lstStyle/>
          <a:p>
            <a:pPr marL="228600" lvl="1">
              <a:lnSpc>
                <a:spcPct val="110000"/>
              </a:lnSpc>
              <a:spcBef>
                <a:spcPts val="1000"/>
              </a:spcBef>
            </a:pPr>
            <a:r>
              <a:rPr lang="en-US" sz="2400" dirty="0"/>
              <a:t>Web designers.</a:t>
            </a:r>
          </a:p>
          <a:p>
            <a:pPr marL="228600" lvl="1">
              <a:lnSpc>
                <a:spcPct val="110000"/>
              </a:lnSpc>
              <a:spcBef>
                <a:spcPts val="1000"/>
              </a:spcBef>
            </a:pPr>
            <a:r>
              <a:rPr lang="en-US" sz="2400" dirty="0"/>
              <a:t>Radio.</a:t>
            </a:r>
          </a:p>
          <a:p>
            <a:pPr marL="228600" lvl="1">
              <a:lnSpc>
                <a:spcPct val="110000"/>
              </a:lnSpc>
              <a:spcBef>
                <a:spcPts val="1000"/>
              </a:spcBef>
            </a:pPr>
            <a:r>
              <a:rPr lang="en-US" sz="2400" dirty="0"/>
              <a:t>Postage.</a:t>
            </a:r>
          </a:p>
          <a:p>
            <a:pPr marL="228600" lvl="1">
              <a:lnSpc>
                <a:spcPct val="110000"/>
              </a:lnSpc>
              <a:spcBef>
                <a:spcPts val="1000"/>
              </a:spcBef>
            </a:pPr>
            <a:r>
              <a:rPr lang="en-US" sz="2400" dirty="0"/>
              <a:t>School auditorium.</a:t>
            </a:r>
          </a:p>
          <a:p>
            <a:pPr marL="228600" lvl="1">
              <a:lnSpc>
                <a:spcPct val="110000"/>
              </a:lnSpc>
              <a:spcBef>
                <a:spcPts val="1000"/>
              </a:spcBef>
            </a:pPr>
            <a:r>
              <a:rPr lang="en-US" sz="2400" dirty="0"/>
              <a:t>Camera.</a:t>
            </a:r>
          </a:p>
          <a:p>
            <a:pPr marL="228600" lvl="1">
              <a:lnSpc>
                <a:spcPct val="110000"/>
              </a:lnSpc>
              <a:spcBef>
                <a:spcPts val="1000"/>
              </a:spcBef>
            </a:pPr>
            <a:endParaRPr lang="en-US" sz="2400" dirty="0"/>
          </a:p>
          <a:p>
            <a:pPr marL="228600" lvl="1">
              <a:lnSpc>
                <a:spcPct val="110000"/>
              </a:lnSpc>
              <a:spcBef>
                <a:spcPts val="1000"/>
              </a:spcBef>
            </a:pPr>
            <a:endParaRPr lang="en-US" sz="2200" dirty="0"/>
          </a:p>
        </p:txBody>
      </p:sp>
      <p:pic>
        <p:nvPicPr>
          <p:cNvPr id="5" name="Picture 4" descr="Image result for resources clipart">
            <a:extLst>
              <a:ext uri="{FF2B5EF4-FFF2-40B4-BE49-F238E27FC236}">
                <a16:creationId xmlns:a16="http://schemas.microsoft.com/office/drawing/2014/main" id="{5E2CDF9B-3113-41AB-A5DC-9A534A85B723}"/>
              </a:ext>
            </a:extLst>
          </p:cNvPr>
          <p:cNvPicPr>
            <a:picLocks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1591" y1="62526" x2="41591" y2="62526"/>
                        <a14:foregroundMark x1="40682" y1="68000" x2="40568" y2="62526"/>
                        <a14:foregroundMark x1="42159" y1="55158" x2="34773" y2="68000"/>
                        <a14:foregroundMark x1="34773" y1="68000" x2="35909" y2="74947"/>
                        <a14:foregroundMark x1="35909" y1="74947" x2="42614" y2="76000"/>
                        <a14:foregroundMark x1="42614" y1="76000" x2="49432" y2="70947"/>
                        <a14:foregroundMark x1="49432" y1="70947" x2="52614" y2="64632"/>
                        <a14:foregroundMark x1="52614" y1="64632" x2="52045" y2="57053"/>
                        <a14:foregroundMark x1="52045" y1="57053" x2="47159" y2="51789"/>
                        <a14:foregroundMark x1="47159" y1="51789" x2="41250" y2="55579"/>
                        <a14:foregroundMark x1="41250" y1="55579" x2="41023" y2="55789"/>
                        <a14:foregroundMark x1="44886" y1="54947" x2="41591" y2="62947"/>
                        <a14:foregroundMark x1="41591" y1="62947" x2="47273" y2="67789"/>
                        <a14:foregroundMark x1="47273" y1="67789" x2="52386" y2="62316"/>
                        <a14:foregroundMark x1="52386" y1="62316" x2="47045" y2="57053"/>
                        <a14:foregroundMark x1="47045" y1="57053" x2="45114" y2="56842"/>
                        <a14:foregroundMark x1="45114" y1="63158" x2="48295" y2="59579"/>
                        <a14:foregroundMark x1="24432" y1="17263" x2="26932" y2="19579"/>
                        <a14:foregroundMark x1="26591" y1="19579" x2="27727" y2="19579"/>
                        <a14:foregroundMark x1="30341" y1="14737" x2="31250" y2="15368"/>
                        <a14:foregroundMark x1="34318" y1="14737" x2="35341" y2="14947"/>
                        <a14:foregroundMark x1="40341" y1="14737" x2="39545" y2="15579"/>
                        <a14:foregroundMark x1="42727" y1="15158" x2="42841" y2="15368"/>
                        <a14:foregroundMark x1="46136" y1="14737" x2="46023" y2="15368"/>
                        <a14:foregroundMark x1="33977" y1="15579" x2="34205" y2="16421"/>
                        <a14:foregroundMark x1="46818" y1="14526" x2="46591" y2="15789"/>
                        <a14:foregroundMark x1="46364" y1="15789" x2="46250" y2="16421"/>
                        <a14:foregroundMark x1="45227" y1="14737" x2="45568" y2="15158"/>
                      </a14:backgroundRemoval>
                    </a14:imgEffect>
                  </a14:imgLayer>
                </a14:imgProps>
              </a:ext>
              <a:ext uri="{28A0092B-C50C-407E-A947-70E740481C1C}">
                <a14:useLocalDpi xmlns:a14="http://schemas.microsoft.com/office/drawing/2010/main" val="0"/>
              </a:ext>
            </a:extLst>
          </a:blip>
          <a:srcRect/>
          <a:stretch>
            <a:fillRect/>
          </a:stretch>
        </p:blipFill>
        <p:spPr bwMode="auto">
          <a:xfrm>
            <a:off x="6096000" y="2057401"/>
            <a:ext cx="5476240" cy="4161284"/>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14503A28-7CB1-4305-9B42-66F0CBF9A9D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90549790"/>
      </p:ext>
    </p:extLst>
  </p:cSld>
  <p:clrMapOvr>
    <a:masterClrMapping/>
  </p:clrMapOvr>
  <mc:AlternateContent xmlns:mc="http://schemas.openxmlformats.org/markup-compatibility/2006">
    <mc:Choice xmlns:p14="http://schemas.microsoft.com/office/powerpoint/2010/main" Requires="p14">
      <p:transition spd="slow" p14:dur="2000" advTm="28329"/>
    </mc:Choice>
    <mc:Fallback>
      <p:transition spd="slow" advTm="28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6428B-7A92-472C-8D83-48882D16C5F2}"/>
              </a:ext>
            </a:extLst>
          </p:cNvPr>
          <p:cNvSpPr>
            <a:spLocks noGrp="1"/>
          </p:cNvSpPr>
          <p:nvPr>
            <p:ph type="title"/>
          </p:nvPr>
        </p:nvSpPr>
        <p:spPr>
          <a:xfrm>
            <a:off x="1024128" y="764373"/>
            <a:ext cx="6832600" cy="1293028"/>
          </a:xfrm>
        </p:spPr>
        <p:txBody>
          <a:bodyPr>
            <a:normAutofit/>
          </a:bodyPr>
          <a:lstStyle/>
          <a:p>
            <a:pPr algn="ctr"/>
            <a:r>
              <a:rPr lang="en-US" dirty="0"/>
              <a:t>The Cost of resources</a:t>
            </a:r>
            <a:endParaRPr lang="en-US" dirty="0">
              <a:ea typeface="+mj-lt"/>
              <a:cs typeface="+mj-lt"/>
            </a:endParaRPr>
          </a:p>
        </p:txBody>
      </p:sp>
      <p:graphicFrame>
        <p:nvGraphicFramePr>
          <p:cNvPr id="4" name="Content Placeholder 3">
            <a:extLst>
              <a:ext uri="{FF2B5EF4-FFF2-40B4-BE49-F238E27FC236}">
                <a16:creationId xmlns:a16="http://schemas.microsoft.com/office/drawing/2014/main" id="{A81CB758-8DE7-4FEC-BA1C-89FE0B311137}"/>
              </a:ext>
            </a:extLst>
          </p:cNvPr>
          <p:cNvGraphicFramePr>
            <a:graphicFrameLocks noGrp="1"/>
          </p:cNvGraphicFramePr>
          <p:nvPr>
            <p:ph idx="1"/>
            <p:extLst>
              <p:ext uri="{D42A27DB-BD31-4B8C-83A1-F6EECF244321}">
                <p14:modId xmlns:p14="http://schemas.microsoft.com/office/powerpoint/2010/main" val="1207930097"/>
              </p:ext>
            </p:extLst>
          </p:nvPr>
        </p:nvGraphicFramePr>
        <p:xfrm>
          <a:off x="706877" y="2057401"/>
          <a:ext cx="5844528" cy="4036224"/>
        </p:xfrm>
        <a:graphic>
          <a:graphicData uri="http://schemas.openxmlformats.org/drawingml/2006/table">
            <a:tbl>
              <a:tblPr bandRow="1">
                <a:tableStyleId>{5C22544A-7EE6-4342-B048-85BDC9FD1C3A}</a:tableStyleId>
              </a:tblPr>
              <a:tblGrid>
                <a:gridCol w="2922264">
                  <a:extLst>
                    <a:ext uri="{9D8B030D-6E8A-4147-A177-3AD203B41FA5}">
                      <a16:colId xmlns:a16="http://schemas.microsoft.com/office/drawing/2014/main" val="2457727317"/>
                    </a:ext>
                  </a:extLst>
                </a:gridCol>
                <a:gridCol w="2922264">
                  <a:extLst>
                    <a:ext uri="{9D8B030D-6E8A-4147-A177-3AD203B41FA5}">
                      <a16:colId xmlns:a16="http://schemas.microsoft.com/office/drawing/2014/main" val="740810576"/>
                    </a:ext>
                  </a:extLst>
                </a:gridCol>
              </a:tblGrid>
              <a:tr h="6727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Web designers:</a:t>
                      </a:r>
                    </a:p>
                  </a:txBody>
                  <a:tcPr anchor="ctr"/>
                </a:tc>
                <a:tc>
                  <a:txBody>
                    <a:bodyPr/>
                    <a:lstStyle/>
                    <a:p>
                      <a:pPr algn="l"/>
                      <a:r>
                        <a:rPr lang="en-US" sz="1400" dirty="0"/>
                        <a:t>$500 to create a website on a website²</a:t>
                      </a:r>
                    </a:p>
                  </a:txBody>
                  <a:tcPr anchor="ctr"/>
                </a:tc>
                <a:extLst>
                  <a:ext uri="{0D108BD9-81ED-4DB2-BD59-A6C34878D82A}">
                    <a16:rowId xmlns:a16="http://schemas.microsoft.com/office/drawing/2014/main" val="1047074121"/>
                  </a:ext>
                </a:extLst>
              </a:tr>
              <a:tr h="6727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Radio:</a:t>
                      </a:r>
                    </a:p>
                  </a:txBody>
                  <a:tcPr anchor="ctr"/>
                </a:tc>
                <a:tc>
                  <a:txBody>
                    <a:bodyPr/>
                    <a:lstStyle/>
                    <a:p>
                      <a:pPr algn="l"/>
                      <a:r>
                        <a:rPr lang="en-US" sz="1400" dirty="0"/>
                        <a:t>$100 per advertisement ($6,000 for 2 ads a day)</a:t>
                      </a:r>
                    </a:p>
                  </a:txBody>
                  <a:tcPr anchor="ctr"/>
                </a:tc>
                <a:extLst>
                  <a:ext uri="{0D108BD9-81ED-4DB2-BD59-A6C34878D82A}">
                    <a16:rowId xmlns:a16="http://schemas.microsoft.com/office/drawing/2014/main" val="2274224494"/>
                  </a:ext>
                </a:extLst>
              </a:tr>
              <a:tr h="6727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Postage:</a:t>
                      </a:r>
                    </a:p>
                  </a:txBody>
                  <a:tcPr anchor="ctr"/>
                </a:tc>
                <a:tc>
                  <a:txBody>
                    <a:bodyPr/>
                    <a:lstStyle/>
                    <a:p>
                      <a:pPr algn="l"/>
                      <a:r>
                        <a:rPr lang="en-US" sz="1400" dirty="0"/>
                        <a:t>$0.55 per mail</a:t>
                      </a:r>
                      <a:r>
                        <a:rPr lang="en-US" sz="1400" baseline="30000" dirty="0"/>
                        <a:t>3</a:t>
                      </a:r>
                      <a:endParaRPr lang="en-US" sz="1400" dirty="0"/>
                    </a:p>
                    <a:p>
                      <a:pPr algn="l"/>
                      <a:r>
                        <a:rPr lang="en-US" sz="1400" dirty="0"/>
                        <a:t>($5,500 for 10,000 households)</a:t>
                      </a:r>
                    </a:p>
                  </a:txBody>
                  <a:tcPr anchor="ctr"/>
                </a:tc>
                <a:extLst>
                  <a:ext uri="{0D108BD9-81ED-4DB2-BD59-A6C34878D82A}">
                    <a16:rowId xmlns:a16="http://schemas.microsoft.com/office/drawing/2014/main" val="3657562076"/>
                  </a:ext>
                </a:extLst>
              </a:tr>
              <a:tr h="6727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School auditorium:</a:t>
                      </a:r>
                    </a:p>
                  </a:txBody>
                  <a:tcPr anchor="ctr"/>
                </a:tc>
                <a:tc>
                  <a:txBody>
                    <a:bodyPr/>
                    <a:lstStyle/>
                    <a:p>
                      <a:pPr algn="l"/>
                      <a:r>
                        <a:rPr lang="en-US" sz="1400" dirty="0"/>
                        <a:t>$250/</a:t>
                      </a:r>
                      <a:r>
                        <a:rPr lang="en-US" sz="1400" dirty="0" err="1"/>
                        <a:t>hr</a:t>
                      </a:r>
                      <a:r>
                        <a:rPr lang="en-US" sz="1400" dirty="0"/>
                        <a:t> </a:t>
                      </a:r>
                    </a:p>
                    <a:p>
                      <a:pPr algn="l"/>
                      <a:r>
                        <a:rPr lang="en-US" sz="1400" dirty="0"/>
                        <a:t>($1,000 for 4 hours)</a:t>
                      </a:r>
                    </a:p>
                  </a:txBody>
                  <a:tcPr anchor="ctr"/>
                </a:tc>
                <a:extLst>
                  <a:ext uri="{0D108BD9-81ED-4DB2-BD59-A6C34878D82A}">
                    <a16:rowId xmlns:a16="http://schemas.microsoft.com/office/drawing/2014/main" val="3310709140"/>
                  </a:ext>
                </a:extLst>
              </a:tr>
              <a:tr h="6727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Camera:</a:t>
                      </a:r>
                    </a:p>
                  </a:txBody>
                  <a:tcPr anchor="ctr"/>
                </a:tc>
                <a:tc>
                  <a:txBody>
                    <a:bodyPr/>
                    <a:lstStyle/>
                    <a:p>
                      <a:pPr algn="l"/>
                      <a:r>
                        <a:rPr lang="en-US" sz="1400" dirty="0"/>
                        <a:t>$1000</a:t>
                      </a:r>
                    </a:p>
                  </a:txBody>
                  <a:tcPr anchor="ctr"/>
                </a:tc>
                <a:extLst>
                  <a:ext uri="{0D108BD9-81ED-4DB2-BD59-A6C34878D82A}">
                    <a16:rowId xmlns:a16="http://schemas.microsoft.com/office/drawing/2014/main" val="1434790518"/>
                  </a:ext>
                </a:extLst>
              </a:tr>
              <a:tr h="672704">
                <a:tc>
                  <a:txBody>
                    <a:bodyPr/>
                    <a:lstStyle/>
                    <a:p>
                      <a:pPr algn="l"/>
                      <a:r>
                        <a:rPr lang="en-US" sz="1400" b="1" dirty="0"/>
                        <a:t>Total:</a:t>
                      </a:r>
                    </a:p>
                  </a:txBody>
                  <a:tcPr anchor="ctr"/>
                </a:tc>
                <a:tc>
                  <a:txBody>
                    <a:bodyPr/>
                    <a:lstStyle/>
                    <a:p>
                      <a:pPr algn="l"/>
                      <a:r>
                        <a:rPr lang="en-US" sz="1400" b="1" dirty="0"/>
                        <a:t>$14,000</a:t>
                      </a:r>
                    </a:p>
                  </a:txBody>
                  <a:tcPr anchor="ctr"/>
                </a:tc>
                <a:extLst>
                  <a:ext uri="{0D108BD9-81ED-4DB2-BD59-A6C34878D82A}">
                    <a16:rowId xmlns:a16="http://schemas.microsoft.com/office/drawing/2014/main" val="3026019170"/>
                  </a:ext>
                </a:extLst>
              </a:tr>
            </a:tbl>
          </a:graphicData>
        </a:graphic>
      </p:graphicFrame>
      <p:pic>
        <p:nvPicPr>
          <p:cNvPr id="6" name="Picture 5">
            <a:extLst>
              <a:ext uri="{FF2B5EF4-FFF2-40B4-BE49-F238E27FC236}">
                <a16:creationId xmlns:a16="http://schemas.microsoft.com/office/drawing/2014/main" id="{7FC7AA14-FDFB-4F60-A3A6-E32F6B995FB8}"/>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6096000" y="2057401"/>
            <a:ext cx="5476239" cy="4161284"/>
          </a:xfrm>
          <a:prstGeom prst="rect">
            <a:avLst/>
          </a:prstGeom>
        </p:spPr>
      </p:pic>
      <p:pic>
        <p:nvPicPr>
          <p:cNvPr id="5" name="Audio 4">
            <a:hlinkClick r:id="" action="ppaction://media"/>
            <a:extLst>
              <a:ext uri="{FF2B5EF4-FFF2-40B4-BE49-F238E27FC236}">
                <a16:creationId xmlns:a16="http://schemas.microsoft.com/office/drawing/2014/main" id="{2599476E-8340-42E4-9AF6-CA199D31FCC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17466185"/>
      </p:ext>
    </p:extLst>
  </p:cSld>
  <p:clrMapOvr>
    <a:masterClrMapping/>
  </p:clrMapOvr>
  <mc:AlternateContent xmlns:mc="http://schemas.openxmlformats.org/markup-compatibility/2006">
    <mc:Choice xmlns:p14="http://schemas.microsoft.com/office/powerpoint/2010/main" Requires="p14">
      <p:transition spd="slow" p14:dur="2000" advTm="65197"/>
    </mc:Choice>
    <mc:Fallback>
      <p:transition spd="slow" advTm="651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6428B-7A92-472C-8D83-48882D16C5F2}"/>
              </a:ext>
            </a:extLst>
          </p:cNvPr>
          <p:cNvSpPr>
            <a:spLocks noGrp="1"/>
          </p:cNvSpPr>
          <p:nvPr>
            <p:ph type="title"/>
          </p:nvPr>
        </p:nvSpPr>
        <p:spPr>
          <a:xfrm>
            <a:off x="619760" y="764373"/>
            <a:ext cx="6832600" cy="1293028"/>
          </a:xfrm>
        </p:spPr>
        <p:txBody>
          <a:bodyPr>
            <a:normAutofit/>
          </a:bodyPr>
          <a:lstStyle/>
          <a:p>
            <a:pPr algn="ctr"/>
            <a:r>
              <a:rPr lang="en-US" dirty="0">
                <a:ea typeface="+mj-lt"/>
                <a:cs typeface="+mj-lt"/>
              </a:rPr>
              <a:t>Wanted Results</a:t>
            </a:r>
          </a:p>
        </p:txBody>
      </p:sp>
      <p:sp>
        <p:nvSpPr>
          <p:cNvPr id="3" name="Content Placeholder 2">
            <a:extLst>
              <a:ext uri="{FF2B5EF4-FFF2-40B4-BE49-F238E27FC236}">
                <a16:creationId xmlns:a16="http://schemas.microsoft.com/office/drawing/2014/main" id="{1011A34B-3E89-4298-8880-BD2B2EFDC786}"/>
              </a:ext>
            </a:extLst>
          </p:cNvPr>
          <p:cNvSpPr>
            <a:spLocks noGrp="1"/>
          </p:cNvSpPr>
          <p:nvPr>
            <p:ph idx="1"/>
          </p:nvPr>
        </p:nvSpPr>
        <p:spPr>
          <a:xfrm>
            <a:off x="619760" y="2194560"/>
            <a:ext cx="5476240" cy="4024125"/>
          </a:xfrm>
        </p:spPr>
        <p:txBody>
          <a:bodyPr vert="horz" lIns="91440" tIns="45720" rIns="91440" bIns="45720" rtlCol="0" anchor="t">
            <a:normAutofit/>
          </a:bodyPr>
          <a:lstStyle/>
          <a:p>
            <a:pPr marL="342900" indent="-342900"/>
            <a:r>
              <a:rPr lang="en-US" dirty="0"/>
              <a:t>Monitor and report until the voter referendum:</a:t>
            </a:r>
          </a:p>
          <a:p>
            <a:pPr marL="800100" lvl="1" indent="-342900"/>
            <a:r>
              <a:rPr lang="en-US" dirty="0"/>
              <a:t>The results from the debates.</a:t>
            </a:r>
          </a:p>
          <a:p>
            <a:pPr marL="800100" lvl="1" indent="-342900"/>
            <a:r>
              <a:rPr lang="en-US" dirty="0"/>
              <a:t>The polls that the voters answered:</a:t>
            </a:r>
          </a:p>
          <a:p>
            <a:pPr marL="1257300" lvl="2" indent="-342900"/>
            <a:r>
              <a:rPr lang="en-US" dirty="0"/>
              <a:t>Update poll results regularly.</a:t>
            </a:r>
          </a:p>
          <a:p>
            <a:pPr marL="800100" lvl="1" indent="-342900"/>
            <a:r>
              <a:rPr lang="en-US" dirty="0"/>
              <a:t>The letters the voters sent in.</a:t>
            </a:r>
          </a:p>
          <a:p>
            <a:pPr marL="342900" indent="-342900"/>
            <a:r>
              <a:rPr lang="en-US" dirty="0"/>
              <a:t>Every voter is able to make an informed decision.</a:t>
            </a:r>
          </a:p>
          <a:p>
            <a:pPr marL="457200" lvl="1" indent="0">
              <a:buNone/>
            </a:pPr>
            <a:endParaRPr lang="en-US" dirty="0"/>
          </a:p>
        </p:txBody>
      </p:sp>
      <p:pic>
        <p:nvPicPr>
          <p:cNvPr id="5" name="Picture 4">
            <a:extLst>
              <a:ext uri="{FF2B5EF4-FFF2-40B4-BE49-F238E27FC236}">
                <a16:creationId xmlns:a16="http://schemas.microsoft.com/office/drawing/2014/main" id="{A61F2328-9734-4B1D-A6D6-A7A23D8099BA}"/>
              </a:ext>
            </a:extLst>
          </p:cNvPr>
          <p:cNvPicPr>
            <a:picLocks noChangeAspect="1"/>
          </p:cNvPicPr>
          <p:nvPr/>
        </p:nvPicPr>
        <p:blipFill>
          <a:blip r:embed="rId5"/>
          <a:stretch>
            <a:fillRect/>
          </a:stretch>
        </p:blipFill>
        <p:spPr>
          <a:xfrm>
            <a:off x="6096000" y="2057400"/>
            <a:ext cx="5476240" cy="4160902"/>
          </a:xfrm>
          <a:prstGeom prst="rect">
            <a:avLst/>
          </a:prstGeom>
        </p:spPr>
      </p:pic>
      <p:pic>
        <p:nvPicPr>
          <p:cNvPr id="16" name="Audio 15">
            <a:hlinkClick r:id="" action="ppaction://media"/>
            <a:extLst>
              <a:ext uri="{FF2B5EF4-FFF2-40B4-BE49-F238E27FC236}">
                <a16:creationId xmlns:a16="http://schemas.microsoft.com/office/drawing/2014/main" id="{F1B884A8-8D79-4818-B0ED-B63C66EAB2D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72110324"/>
      </p:ext>
    </p:extLst>
  </p:cSld>
  <p:clrMapOvr>
    <a:masterClrMapping/>
  </p:clrMapOvr>
  <mc:AlternateContent xmlns:mc="http://schemas.openxmlformats.org/markup-compatibility/2006">
    <mc:Choice xmlns:p14="http://schemas.microsoft.com/office/powerpoint/2010/main" Requires="p14">
      <p:transition spd="slow" p14:dur="2000" advTm="55953"/>
    </mc:Choice>
    <mc:Fallback>
      <p:transition spd="slow" advTm="55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7D34C-128E-4599-8DEB-CD335F595FC6}"/>
              </a:ext>
            </a:extLst>
          </p:cNvPr>
          <p:cNvSpPr>
            <a:spLocks noGrp="1"/>
          </p:cNvSpPr>
          <p:nvPr>
            <p:ph type="title"/>
          </p:nvPr>
        </p:nvSpPr>
        <p:spPr/>
        <p:txBody>
          <a:bodyPr/>
          <a:lstStyle/>
          <a:p>
            <a:r>
              <a:rPr lang="en-US" dirty="0"/>
              <a:t>Citations</a:t>
            </a:r>
          </a:p>
        </p:txBody>
      </p:sp>
      <p:sp>
        <p:nvSpPr>
          <p:cNvPr id="3" name="Content Placeholder 2">
            <a:extLst>
              <a:ext uri="{FF2B5EF4-FFF2-40B4-BE49-F238E27FC236}">
                <a16:creationId xmlns:a16="http://schemas.microsoft.com/office/drawing/2014/main" id="{5F2BCD7D-CB44-43EE-97DC-A1D44C8CBA50}"/>
              </a:ext>
            </a:extLst>
          </p:cNvPr>
          <p:cNvSpPr>
            <a:spLocks noGrp="1"/>
          </p:cNvSpPr>
          <p:nvPr>
            <p:ph idx="1"/>
          </p:nvPr>
        </p:nvSpPr>
        <p:spPr/>
        <p:txBody>
          <a:bodyPr/>
          <a:lstStyle/>
          <a:p>
            <a:pPr marL="457200" indent="-457200">
              <a:buFont typeface="+mj-lt"/>
              <a:buAutoNum type="arabicPeriod"/>
            </a:pPr>
            <a:r>
              <a:rPr lang="en-US" dirty="0">
                <a:hlinkClick r:id="rId2"/>
              </a:rPr>
              <a:t>http://www.ncmedicaljournal.com/content/79/5/278.full#abstract-1</a:t>
            </a:r>
            <a:endParaRPr lang="en-US" dirty="0"/>
          </a:p>
          <a:p>
            <a:pPr marL="457200" indent="-457200">
              <a:buFont typeface="+mj-lt"/>
              <a:buAutoNum type="arabicPeriod"/>
            </a:pPr>
            <a:r>
              <a:rPr lang="en-US" dirty="0">
                <a:hlinkClick r:id="rId3"/>
              </a:rPr>
              <a:t>https://www.isitwp.com/how-much-does-it-cost-to-build-a-website-expert-answer/#targetText=Depending%20on%20your%20needs%2C%20building,domain%20name%20and%20web%20hosting.</a:t>
            </a:r>
            <a:endParaRPr lang="en-US" dirty="0"/>
          </a:p>
          <a:p>
            <a:pPr marL="457200" indent="-457200">
              <a:buFont typeface="+mj-lt"/>
              <a:buAutoNum type="arabicPeriod"/>
            </a:pPr>
            <a:r>
              <a:rPr lang="en-US" dirty="0">
                <a:hlinkClick r:id="rId4"/>
              </a:rPr>
              <a:t>https://www.stamps.com/usps/postage-rate-increase/#targetText=Domestic%20Mailing%3A,(a%20decrease%20from%20%240.21).</a:t>
            </a:r>
            <a:endParaRPr lang="en-US" dirty="0"/>
          </a:p>
        </p:txBody>
      </p:sp>
    </p:spTree>
    <p:extLst>
      <p:ext uri="{BB962C8B-B14F-4D97-AF65-F5344CB8AC3E}">
        <p14:creationId xmlns:p14="http://schemas.microsoft.com/office/powerpoint/2010/main" val="422403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6428B-7A92-472C-8D83-48882D16C5F2}"/>
              </a:ext>
            </a:extLst>
          </p:cNvPr>
          <p:cNvSpPr>
            <a:spLocks noGrp="1"/>
          </p:cNvSpPr>
          <p:nvPr>
            <p:ph type="title"/>
          </p:nvPr>
        </p:nvSpPr>
        <p:spPr>
          <a:xfrm>
            <a:off x="619760" y="764373"/>
            <a:ext cx="6832600" cy="1293028"/>
          </a:xfrm>
        </p:spPr>
        <p:txBody>
          <a:bodyPr>
            <a:normAutofit/>
          </a:bodyPr>
          <a:lstStyle/>
          <a:p>
            <a:pPr algn="ctr"/>
            <a:r>
              <a:rPr lang="en-US" dirty="0">
                <a:ea typeface="+mj-lt"/>
                <a:cs typeface="+mj-lt"/>
              </a:rPr>
              <a:t>The Problem</a:t>
            </a:r>
          </a:p>
        </p:txBody>
      </p:sp>
      <p:sp>
        <p:nvSpPr>
          <p:cNvPr id="3" name="Content Placeholder 2">
            <a:extLst>
              <a:ext uri="{FF2B5EF4-FFF2-40B4-BE49-F238E27FC236}">
                <a16:creationId xmlns:a16="http://schemas.microsoft.com/office/drawing/2014/main" id="{1011A34B-3E89-4298-8880-BD2B2EFDC786}"/>
              </a:ext>
            </a:extLst>
          </p:cNvPr>
          <p:cNvSpPr>
            <a:spLocks noGrp="1"/>
          </p:cNvSpPr>
          <p:nvPr>
            <p:ph idx="1"/>
          </p:nvPr>
        </p:nvSpPr>
        <p:spPr>
          <a:xfrm>
            <a:off x="619760" y="2194560"/>
            <a:ext cx="6832600" cy="4024125"/>
          </a:xfrm>
        </p:spPr>
        <p:txBody>
          <a:bodyPr vert="horz" lIns="91440" tIns="45720" rIns="91440" bIns="45720" rtlCol="0" anchor="t">
            <a:normAutofit/>
          </a:bodyPr>
          <a:lstStyle/>
          <a:p>
            <a:pPr marL="342900" indent="-342900"/>
            <a:r>
              <a:rPr lang="en-US" dirty="0"/>
              <a:t>A new toxic waste site is proposed for the county, located adjacent to a neighborhood primarily comprising of low-income citizens.</a:t>
            </a:r>
            <a:endParaRPr lang="en-US" sz="2000" dirty="0"/>
          </a:p>
          <a:p>
            <a:pPr marL="800100" lvl="1" indent="-342900"/>
            <a:r>
              <a:rPr lang="en-US" dirty="0"/>
              <a:t>Other sites, that are located near affluent or undeveloped locations were passed over.</a:t>
            </a:r>
          </a:p>
          <a:p>
            <a:pPr marL="342900" indent="-342900"/>
            <a:r>
              <a:rPr lang="en-US" dirty="0"/>
              <a:t>The low-income community is discontent with current situation.</a:t>
            </a:r>
          </a:p>
          <a:p>
            <a:pPr marL="800100" lvl="1" indent="-342900"/>
            <a:r>
              <a:rPr lang="en-US" dirty="0"/>
              <a:t>The community is accusing the state of environmental injustice against poor and minority communities.</a:t>
            </a:r>
          </a:p>
        </p:txBody>
      </p:sp>
      <p:pic>
        <p:nvPicPr>
          <p:cNvPr id="4" name="Picture 3">
            <a:extLst>
              <a:ext uri="{FF2B5EF4-FFF2-40B4-BE49-F238E27FC236}">
                <a16:creationId xmlns:a16="http://schemas.microsoft.com/office/drawing/2014/main" id="{4E931E90-5C27-423F-8103-FE1E587FDFC4}"/>
              </a:ext>
            </a:extLst>
          </p:cNvPr>
          <p:cNvPicPr>
            <a:picLocks noChangeAspect="1"/>
          </p:cNvPicPr>
          <p:nvPr/>
        </p:nvPicPr>
        <p:blipFill>
          <a:blip r:embed="rId5"/>
          <a:stretch>
            <a:fillRect/>
          </a:stretch>
        </p:blipFill>
        <p:spPr>
          <a:xfrm>
            <a:off x="7923784" y="2167128"/>
            <a:ext cx="3648456" cy="2694169"/>
          </a:xfrm>
          <a:prstGeom prst="rect">
            <a:avLst/>
          </a:prstGeom>
        </p:spPr>
      </p:pic>
      <p:pic>
        <p:nvPicPr>
          <p:cNvPr id="9" name="Audio 8">
            <a:hlinkClick r:id="" action="ppaction://media"/>
            <a:extLst>
              <a:ext uri="{FF2B5EF4-FFF2-40B4-BE49-F238E27FC236}">
                <a16:creationId xmlns:a16="http://schemas.microsoft.com/office/drawing/2014/main" id="{5BEC2269-543A-496C-81E3-52EA78085AF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22397452"/>
      </p:ext>
    </p:extLst>
  </p:cSld>
  <p:clrMapOvr>
    <a:masterClrMapping/>
  </p:clrMapOvr>
  <mc:AlternateContent xmlns:mc="http://schemas.openxmlformats.org/markup-compatibility/2006">
    <mc:Choice xmlns:p14="http://schemas.microsoft.com/office/powerpoint/2010/main" Requires="p14">
      <p:transition spd="slow" p14:dur="2000" advTm="30119"/>
    </mc:Choice>
    <mc:Fallback>
      <p:transition spd="slow" advTm="301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6428B-7A92-472C-8D83-48882D16C5F2}"/>
              </a:ext>
            </a:extLst>
          </p:cNvPr>
          <p:cNvSpPr>
            <a:spLocks noGrp="1"/>
          </p:cNvSpPr>
          <p:nvPr>
            <p:ph type="title"/>
          </p:nvPr>
        </p:nvSpPr>
        <p:spPr>
          <a:xfrm>
            <a:off x="619760" y="764373"/>
            <a:ext cx="6832600" cy="1293028"/>
          </a:xfrm>
        </p:spPr>
        <p:txBody>
          <a:bodyPr>
            <a:normAutofit/>
          </a:bodyPr>
          <a:lstStyle/>
          <a:p>
            <a:r>
              <a:rPr lang="en-US" dirty="0">
                <a:ea typeface="+mj-lt"/>
                <a:cs typeface="+mj-lt"/>
              </a:rPr>
              <a:t>The Problem Cont.</a:t>
            </a:r>
            <a:endParaRPr lang="en-US">
              <a:ea typeface="+mj-lt"/>
              <a:cs typeface="+mj-lt"/>
            </a:endParaRPr>
          </a:p>
        </p:txBody>
      </p:sp>
      <p:sp>
        <p:nvSpPr>
          <p:cNvPr id="3" name="Content Placeholder 2">
            <a:extLst>
              <a:ext uri="{FF2B5EF4-FFF2-40B4-BE49-F238E27FC236}">
                <a16:creationId xmlns:a16="http://schemas.microsoft.com/office/drawing/2014/main" id="{1011A34B-3E89-4298-8880-BD2B2EFDC786}"/>
              </a:ext>
            </a:extLst>
          </p:cNvPr>
          <p:cNvSpPr>
            <a:spLocks noGrp="1"/>
          </p:cNvSpPr>
          <p:nvPr>
            <p:ph idx="1"/>
          </p:nvPr>
        </p:nvSpPr>
        <p:spPr>
          <a:xfrm>
            <a:off x="619760" y="2194560"/>
            <a:ext cx="6832600" cy="4024125"/>
          </a:xfrm>
        </p:spPr>
        <p:txBody>
          <a:bodyPr vert="horz" lIns="91440" tIns="45720" rIns="91440" bIns="45720" rtlCol="0">
            <a:normAutofit/>
          </a:bodyPr>
          <a:lstStyle/>
          <a:p>
            <a:pPr marL="342900" indent="-342900"/>
            <a:r>
              <a:rPr lang="en-US" dirty="0"/>
              <a:t>Major story breaks over the safety concerns of a toxic waste site.</a:t>
            </a:r>
          </a:p>
          <a:p>
            <a:pPr marL="800100" lvl="1" indent="-342900"/>
            <a:r>
              <a:rPr lang="en-US" dirty="0"/>
              <a:t>There have been previous examples related to pork farms and waste sites causing major health risks such as infant mortality, mortality due to anemia, kidney disease, tuberculosis, and septicemia¹ to near by residences.</a:t>
            </a:r>
          </a:p>
          <a:p>
            <a:pPr marL="342900" indent="-342900"/>
            <a:r>
              <a:rPr lang="en-US" dirty="0"/>
              <a:t>30-day window for public deliberation</a:t>
            </a:r>
          </a:p>
          <a:p>
            <a:pPr marL="800100" lvl="1" indent="-342900"/>
            <a:r>
              <a:rPr lang="en-US" dirty="0"/>
              <a:t>The public will share their concerns regarding the toxic waste site and the officials will take it into consideration when drafting the final plans.</a:t>
            </a:r>
          </a:p>
        </p:txBody>
      </p:sp>
      <p:pic>
        <p:nvPicPr>
          <p:cNvPr id="4" name="Picture 3">
            <a:extLst>
              <a:ext uri="{FF2B5EF4-FFF2-40B4-BE49-F238E27FC236}">
                <a16:creationId xmlns:a16="http://schemas.microsoft.com/office/drawing/2014/main" id="{CB0C6EC4-89BE-4FBF-9BC8-7E8EEFE62518}"/>
              </a:ext>
            </a:extLst>
          </p:cNvPr>
          <p:cNvPicPr preferRelativeResize="0">
            <a:picLocks/>
          </p:cNvPicPr>
          <p:nvPr/>
        </p:nvPicPr>
        <p:blipFill>
          <a:blip r:embed="rId5"/>
          <a:stretch>
            <a:fillRect/>
          </a:stretch>
        </p:blipFill>
        <p:spPr>
          <a:xfrm>
            <a:off x="7923785" y="2167128"/>
            <a:ext cx="3648456" cy="2694168"/>
          </a:xfrm>
          <a:prstGeom prst="rect">
            <a:avLst/>
          </a:prstGeom>
        </p:spPr>
      </p:pic>
      <p:pic>
        <p:nvPicPr>
          <p:cNvPr id="8" name="Audio 7">
            <a:hlinkClick r:id="" action="ppaction://media"/>
            <a:extLst>
              <a:ext uri="{FF2B5EF4-FFF2-40B4-BE49-F238E27FC236}">
                <a16:creationId xmlns:a16="http://schemas.microsoft.com/office/drawing/2014/main" id="{A9C4260A-3AB6-460C-9215-005E2192EE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11896627"/>
      </p:ext>
    </p:extLst>
  </p:cSld>
  <p:clrMapOvr>
    <a:masterClrMapping/>
  </p:clrMapOvr>
  <mc:AlternateContent xmlns:mc="http://schemas.openxmlformats.org/markup-compatibility/2006">
    <mc:Choice xmlns:p14="http://schemas.microsoft.com/office/powerpoint/2010/main" Requires="p14">
      <p:transition spd="slow" p14:dur="2000" advTm="57554"/>
    </mc:Choice>
    <mc:Fallback>
      <p:transition spd="slow" advTm="57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51E90-0067-41D7-A9D5-52170D49455C}"/>
              </a:ext>
            </a:extLst>
          </p:cNvPr>
          <p:cNvSpPr>
            <a:spLocks noGrp="1"/>
          </p:cNvSpPr>
          <p:nvPr>
            <p:ph type="title"/>
          </p:nvPr>
        </p:nvSpPr>
        <p:spPr>
          <a:xfrm>
            <a:off x="4673600" y="764373"/>
            <a:ext cx="6832600" cy="1293028"/>
          </a:xfrm>
        </p:spPr>
        <p:txBody>
          <a:bodyPr>
            <a:normAutofit/>
          </a:bodyPr>
          <a:lstStyle/>
          <a:p>
            <a:pPr marL="0" indent="0" algn="ctr"/>
            <a:r>
              <a:rPr lang="en-US" dirty="0"/>
              <a:t>What I could achieve</a:t>
            </a:r>
          </a:p>
        </p:txBody>
      </p:sp>
      <p:sp>
        <p:nvSpPr>
          <p:cNvPr id="3" name="Content Placeholder 2">
            <a:extLst>
              <a:ext uri="{FF2B5EF4-FFF2-40B4-BE49-F238E27FC236}">
                <a16:creationId xmlns:a16="http://schemas.microsoft.com/office/drawing/2014/main" id="{2E372AFB-3CF2-4612-8D90-78F6E564C8CF}"/>
              </a:ext>
            </a:extLst>
          </p:cNvPr>
          <p:cNvSpPr>
            <a:spLocks noGrp="1"/>
          </p:cNvSpPr>
          <p:nvPr>
            <p:ph idx="1"/>
          </p:nvPr>
        </p:nvSpPr>
        <p:spPr>
          <a:xfrm>
            <a:off x="4673600" y="2194560"/>
            <a:ext cx="6832600" cy="4024125"/>
          </a:xfrm>
        </p:spPr>
        <p:txBody>
          <a:bodyPr vert="horz" lIns="91440" tIns="45720" rIns="91440" bIns="45720" rtlCol="0" anchor="t">
            <a:normAutofit/>
          </a:bodyPr>
          <a:lstStyle/>
          <a:p>
            <a:pPr>
              <a:buFont typeface="Arial"/>
            </a:pPr>
            <a:r>
              <a:rPr lang="en-US" dirty="0"/>
              <a:t>Spread awareness.</a:t>
            </a:r>
          </a:p>
          <a:p>
            <a:pPr>
              <a:buFont typeface="Arial"/>
            </a:pPr>
            <a:r>
              <a:rPr lang="en-US" dirty="0"/>
              <a:t>Provide information.</a:t>
            </a:r>
          </a:p>
          <a:p>
            <a:pPr>
              <a:buFont typeface="Arial"/>
            </a:pPr>
            <a:r>
              <a:rPr lang="en-US" dirty="0"/>
              <a:t>Encourage debate.</a:t>
            </a:r>
          </a:p>
          <a:p>
            <a:pPr>
              <a:buFont typeface="Arial"/>
            </a:pPr>
            <a:r>
              <a:rPr lang="en-US" dirty="0"/>
              <a:t>Facilitate discussions.</a:t>
            </a:r>
          </a:p>
          <a:p>
            <a:pPr>
              <a:buFont typeface="Arial"/>
            </a:pPr>
            <a:r>
              <a:rPr lang="en-US" dirty="0"/>
              <a:t>Provide ease of access.</a:t>
            </a:r>
          </a:p>
          <a:p>
            <a:pPr>
              <a:buFont typeface="Arial"/>
            </a:pPr>
            <a:endParaRPr lang="en-US" dirty="0"/>
          </a:p>
          <a:p>
            <a:pPr>
              <a:buFont typeface="Arial"/>
            </a:pPr>
            <a:endParaRPr lang="en-US" dirty="0"/>
          </a:p>
        </p:txBody>
      </p:sp>
      <p:pic>
        <p:nvPicPr>
          <p:cNvPr id="5" name="Picture 5" descr="A close up of a logo&#10;&#10;Description generated with high confidence">
            <a:extLst>
              <a:ext uri="{FF2B5EF4-FFF2-40B4-BE49-F238E27FC236}">
                <a16:creationId xmlns:a16="http://schemas.microsoft.com/office/drawing/2014/main" id="{6675B158-DE38-4B49-935C-D1BD57C1BFBD}"/>
              </a:ext>
            </a:extLst>
          </p:cNvPr>
          <p:cNvPicPr>
            <a:picLocks/>
          </p:cNvPicPr>
          <p:nvPr/>
        </p:nvPicPr>
        <p:blipFill>
          <a:blip r:embed="rId5"/>
          <a:stretch>
            <a:fillRect/>
          </a:stretch>
        </p:blipFill>
        <p:spPr>
          <a:xfrm>
            <a:off x="685800" y="2190749"/>
            <a:ext cx="3474720" cy="3474720"/>
          </a:xfrm>
          <a:prstGeom prst="rect">
            <a:avLst/>
          </a:prstGeom>
        </p:spPr>
      </p:pic>
      <p:pic>
        <p:nvPicPr>
          <p:cNvPr id="17" name="Audio 16">
            <a:hlinkClick r:id="" action="ppaction://media"/>
            <a:extLst>
              <a:ext uri="{FF2B5EF4-FFF2-40B4-BE49-F238E27FC236}">
                <a16:creationId xmlns:a16="http://schemas.microsoft.com/office/drawing/2014/main" id="{6AF78F74-D991-494B-8CCD-611495FB80D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00729866"/>
      </p:ext>
    </p:extLst>
  </p:cSld>
  <p:clrMapOvr>
    <a:masterClrMapping/>
  </p:clrMapOvr>
  <mc:AlternateContent xmlns:mc="http://schemas.openxmlformats.org/markup-compatibility/2006">
    <mc:Choice xmlns:p14="http://schemas.microsoft.com/office/powerpoint/2010/main" Requires="p14">
      <p:transition spd="slow" p14:dur="2000" advTm="34601"/>
    </mc:Choice>
    <mc:Fallback>
      <p:transition spd="slow" advTm="34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51E90-0067-41D7-A9D5-52170D49455C}"/>
              </a:ext>
            </a:extLst>
          </p:cNvPr>
          <p:cNvSpPr>
            <a:spLocks noGrp="1"/>
          </p:cNvSpPr>
          <p:nvPr>
            <p:ph type="title"/>
          </p:nvPr>
        </p:nvSpPr>
        <p:spPr>
          <a:xfrm>
            <a:off x="4673600" y="764373"/>
            <a:ext cx="6832600" cy="1293028"/>
          </a:xfrm>
        </p:spPr>
        <p:txBody>
          <a:bodyPr>
            <a:normAutofit/>
          </a:bodyPr>
          <a:lstStyle/>
          <a:p>
            <a:pPr marL="0" indent="0" algn="ctr"/>
            <a:r>
              <a:rPr lang="en-US" dirty="0"/>
              <a:t>What I will avoid</a:t>
            </a:r>
          </a:p>
        </p:txBody>
      </p:sp>
      <p:sp>
        <p:nvSpPr>
          <p:cNvPr id="3" name="Content Placeholder 2">
            <a:extLst>
              <a:ext uri="{FF2B5EF4-FFF2-40B4-BE49-F238E27FC236}">
                <a16:creationId xmlns:a16="http://schemas.microsoft.com/office/drawing/2014/main" id="{2E372AFB-3CF2-4612-8D90-78F6E564C8CF}"/>
              </a:ext>
            </a:extLst>
          </p:cNvPr>
          <p:cNvSpPr>
            <a:spLocks noGrp="1"/>
          </p:cNvSpPr>
          <p:nvPr>
            <p:ph idx="1"/>
          </p:nvPr>
        </p:nvSpPr>
        <p:spPr>
          <a:xfrm>
            <a:off x="4673600" y="2194560"/>
            <a:ext cx="6832600" cy="4024125"/>
          </a:xfrm>
        </p:spPr>
        <p:txBody>
          <a:bodyPr vert="horz" lIns="91440" tIns="45720" rIns="91440" bIns="45720" rtlCol="0" anchor="t">
            <a:normAutofit/>
          </a:bodyPr>
          <a:lstStyle/>
          <a:p>
            <a:pPr>
              <a:buFont typeface="Arial"/>
            </a:pPr>
            <a:r>
              <a:rPr lang="en-US" dirty="0"/>
              <a:t>Spreading false information.</a:t>
            </a:r>
          </a:p>
          <a:p>
            <a:pPr>
              <a:buFont typeface="Arial"/>
            </a:pPr>
            <a:r>
              <a:rPr lang="en-US" dirty="0"/>
              <a:t>Disproportionate representation.</a:t>
            </a:r>
          </a:p>
          <a:p>
            <a:pPr>
              <a:buFont typeface="Arial"/>
            </a:pPr>
            <a:r>
              <a:rPr lang="en-US" dirty="0"/>
              <a:t>Unfair treatment.</a:t>
            </a:r>
          </a:p>
        </p:txBody>
      </p:sp>
      <p:pic>
        <p:nvPicPr>
          <p:cNvPr id="4" name="Picture 3">
            <a:extLst>
              <a:ext uri="{FF2B5EF4-FFF2-40B4-BE49-F238E27FC236}">
                <a16:creationId xmlns:a16="http://schemas.microsoft.com/office/drawing/2014/main" id="{DE0FD3A2-F820-49F7-B37E-9EED6B130F7F}"/>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685800" y="2194560"/>
            <a:ext cx="3476624" cy="3476624"/>
          </a:xfrm>
          <a:prstGeom prst="rect">
            <a:avLst/>
          </a:prstGeom>
        </p:spPr>
      </p:pic>
      <p:pic>
        <p:nvPicPr>
          <p:cNvPr id="7" name="Audio 6">
            <a:hlinkClick r:id="" action="ppaction://media"/>
            <a:extLst>
              <a:ext uri="{FF2B5EF4-FFF2-40B4-BE49-F238E27FC236}">
                <a16:creationId xmlns:a16="http://schemas.microsoft.com/office/drawing/2014/main" id="{79E7303A-415E-4AAC-9F2E-B9A668B6639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08879565"/>
      </p:ext>
    </p:extLst>
  </p:cSld>
  <p:clrMapOvr>
    <a:masterClrMapping/>
  </p:clrMapOvr>
  <mc:AlternateContent xmlns:mc="http://schemas.openxmlformats.org/markup-compatibility/2006">
    <mc:Choice xmlns:p14="http://schemas.microsoft.com/office/powerpoint/2010/main" Requires="p14">
      <p:transition spd="slow" p14:dur="2000" advTm="18604"/>
    </mc:Choice>
    <mc:Fallback>
      <p:transition spd="slow" advTm="18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69C2-AA02-4EA4-AE9D-51BF96393C5B}"/>
              </a:ext>
            </a:extLst>
          </p:cNvPr>
          <p:cNvSpPr>
            <a:spLocks noGrp="1"/>
          </p:cNvSpPr>
          <p:nvPr>
            <p:ph type="title"/>
          </p:nvPr>
        </p:nvSpPr>
        <p:spPr>
          <a:xfrm>
            <a:off x="2493818" y="692486"/>
            <a:ext cx="8998005" cy="1293028"/>
          </a:xfrm>
        </p:spPr>
        <p:txBody>
          <a:bodyPr/>
          <a:lstStyle/>
          <a:p>
            <a:pPr algn="ctr"/>
            <a:r>
              <a:rPr lang="en-US" dirty="0"/>
              <a:t>Providing information</a:t>
            </a:r>
          </a:p>
        </p:txBody>
      </p:sp>
      <p:sp>
        <p:nvSpPr>
          <p:cNvPr id="3" name="Content Placeholder 2">
            <a:extLst>
              <a:ext uri="{FF2B5EF4-FFF2-40B4-BE49-F238E27FC236}">
                <a16:creationId xmlns:a16="http://schemas.microsoft.com/office/drawing/2014/main" id="{9CF71E76-542C-447D-BD28-AC572E1D81EE}"/>
              </a:ext>
            </a:extLst>
          </p:cNvPr>
          <p:cNvSpPr>
            <a:spLocks noGrp="1"/>
          </p:cNvSpPr>
          <p:nvPr>
            <p:ph idx="1"/>
          </p:nvPr>
        </p:nvSpPr>
        <p:spPr>
          <a:xfrm>
            <a:off x="4567687" y="2065164"/>
            <a:ext cx="6866627" cy="4024125"/>
          </a:xfrm>
        </p:spPr>
        <p:txBody>
          <a:bodyPr vert="horz" lIns="91440" tIns="45720" rIns="91440" bIns="45720" rtlCol="0" anchor="t">
            <a:normAutofit lnSpcReduction="10000"/>
          </a:bodyPr>
          <a:lstStyle/>
          <a:p>
            <a:pPr marL="0" indent="0">
              <a:buNone/>
            </a:pPr>
            <a:r>
              <a:rPr lang="en-US" dirty="0"/>
              <a:t>A webpage will be created to provide information:</a:t>
            </a:r>
          </a:p>
          <a:p>
            <a:pPr lvl="1"/>
            <a:r>
              <a:rPr lang="en-US" dirty="0"/>
              <a:t>Map of Waste site/other possible sites.</a:t>
            </a:r>
          </a:p>
          <a:p>
            <a:pPr lvl="1"/>
            <a:r>
              <a:rPr lang="en-US" dirty="0"/>
              <a:t>Provide poll results.</a:t>
            </a:r>
          </a:p>
          <a:p>
            <a:pPr lvl="1"/>
            <a:r>
              <a:rPr lang="en-US" dirty="0"/>
              <a:t>Provide links to studies on effects of toxic waste sites on nearby environment.</a:t>
            </a:r>
          </a:p>
          <a:p>
            <a:pPr lvl="1"/>
            <a:r>
              <a:rPr lang="en-US" dirty="0"/>
              <a:t>Provide reasoning why other sites weren’t chosen.</a:t>
            </a:r>
          </a:p>
          <a:p>
            <a:pPr marL="0" indent="0">
              <a:buNone/>
            </a:pPr>
            <a:r>
              <a:rPr lang="en-US" dirty="0"/>
              <a:t>Using social media:</a:t>
            </a:r>
          </a:p>
          <a:p>
            <a:pPr lvl="1"/>
            <a:r>
              <a:rPr lang="en-US" dirty="0"/>
              <a:t>Use the local government (county/state) social media accounts.</a:t>
            </a:r>
          </a:p>
          <a:p>
            <a:pPr lvl="1"/>
            <a:r>
              <a:rPr lang="en-US" dirty="0"/>
              <a:t>Inform the voters of future events.</a:t>
            </a:r>
          </a:p>
          <a:p>
            <a:pPr lvl="1"/>
            <a:r>
              <a:rPr lang="en-US" dirty="0"/>
              <a:t>Update the voters on poll results.</a:t>
            </a:r>
          </a:p>
        </p:txBody>
      </p:sp>
      <p:pic>
        <p:nvPicPr>
          <p:cNvPr id="4" name="Picture 3">
            <a:extLst>
              <a:ext uri="{FF2B5EF4-FFF2-40B4-BE49-F238E27FC236}">
                <a16:creationId xmlns:a16="http://schemas.microsoft.com/office/drawing/2014/main" id="{35491C11-E247-4681-A44B-B5730A22C7E4}"/>
              </a:ext>
            </a:extLst>
          </p:cNvPr>
          <p:cNvPicPr>
            <a:picLocks noChangeAspect="1"/>
          </p:cNvPicPr>
          <p:nvPr/>
        </p:nvPicPr>
        <p:blipFill>
          <a:blip r:embed="rId5"/>
          <a:stretch>
            <a:fillRect/>
          </a:stretch>
        </p:blipFill>
        <p:spPr>
          <a:xfrm>
            <a:off x="757686" y="2065164"/>
            <a:ext cx="3645011" cy="2601439"/>
          </a:xfrm>
          <a:prstGeom prst="rect">
            <a:avLst/>
          </a:prstGeom>
        </p:spPr>
      </p:pic>
      <p:pic>
        <p:nvPicPr>
          <p:cNvPr id="12" name="Audio 11">
            <a:hlinkClick r:id="" action="ppaction://media"/>
            <a:extLst>
              <a:ext uri="{FF2B5EF4-FFF2-40B4-BE49-F238E27FC236}">
                <a16:creationId xmlns:a16="http://schemas.microsoft.com/office/drawing/2014/main" id="{E2E247A7-97EB-44DF-8755-92E75F682E0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54486320"/>
      </p:ext>
    </p:extLst>
  </p:cSld>
  <p:clrMapOvr>
    <a:masterClrMapping/>
  </p:clrMapOvr>
  <mc:AlternateContent xmlns:mc="http://schemas.openxmlformats.org/markup-compatibility/2006">
    <mc:Choice xmlns:p14="http://schemas.microsoft.com/office/powerpoint/2010/main" Requires="p14">
      <p:transition spd="slow" p14:dur="2000" advTm="50481"/>
    </mc:Choice>
    <mc:Fallback>
      <p:transition spd="slow" advTm="504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69C2-AA02-4EA4-AE9D-51BF96393C5B}"/>
              </a:ext>
            </a:extLst>
          </p:cNvPr>
          <p:cNvSpPr>
            <a:spLocks noGrp="1"/>
          </p:cNvSpPr>
          <p:nvPr>
            <p:ph type="title"/>
          </p:nvPr>
        </p:nvSpPr>
        <p:spPr>
          <a:xfrm>
            <a:off x="2493818" y="692486"/>
            <a:ext cx="8998005" cy="1293028"/>
          </a:xfrm>
        </p:spPr>
        <p:txBody>
          <a:bodyPr/>
          <a:lstStyle/>
          <a:p>
            <a:pPr algn="ctr"/>
            <a:r>
              <a:rPr lang="en-US" dirty="0"/>
              <a:t>Providing information cont.</a:t>
            </a:r>
          </a:p>
        </p:txBody>
      </p:sp>
      <p:sp>
        <p:nvSpPr>
          <p:cNvPr id="3" name="Content Placeholder 2">
            <a:extLst>
              <a:ext uri="{FF2B5EF4-FFF2-40B4-BE49-F238E27FC236}">
                <a16:creationId xmlns:a16="http://schemas.microsoft.com/office/drawing/2014/main" id="{9CF71E76-542C-447D-BD28-AC572E1D81EE}"/>
              </a:ext>
            </a:extLst>
          </p:cNvPr>
          <p:cNvSpPr>
            <a:spLocks noGrp="1"/>
          </p:cNvSpPr>
          <p:nvPr>
            <p:ph idx="1"/>
          </p:nvPr>
        </p:nvSpPr>
        <p:spPr>
          <a:xfrm>
            <a:off x="4567687" y="2065164"/>
            <a:ext cx="6866627" cy="4024125"/>
          </a:xfrm>
        </p:spPr>
        <p:txBody>
          <a:bodyPr vert="horz" lIns="91440" tIns="45720" rIns="91440" bIns="45720" rtlCol="0" anchor="t">
            <a:normAutofit/>
          </a:bodyPr>
          <a:lstStyle/>
          <a:p>
            <a:pPr marL="0" indent="0">
              <a:buNone/>
            </a:pPr>
            <a:r>
              <a:rPr lang="en-US" dirty="0"/>
              <a:t>Using Radio:</a:t>
            </a:r>
          </a:p>
          <a:p>
            <a:pPr lvl="1"/>
            <a:r>
              <a:rPr lang="en-US" dirty="0"/>
              <a:t>Voters will be informed of future events.</a:t>
            </a:r>
          </a:p>
          <a:p>
            <a:pPr lvl="1"/>
            <a:r>
              <a:rPr lang="en-US" dirty="0"/>
              <a:t>Voters will be informed of poll results.</a:t>
            </a:r>
          </a:p>
          <a:p>
            <a:pPr marL="0" indent="0">
              <a:buNone/>
            </a:pPr>
            <a:r>
              <a:rPr lang="en-US" dirty="0"/>
              <a:t>Others:</a:t>
            </a:r>
          </a:p>
          <a:p>
            <a:pPr lvl="1"/>
            <a:r>
              <a:rPr lang="en-US" dirty="0"/>
              <a:t>Send letters to voters.</a:t>
            </a:r>
          </a:p>
          <a:p>
            <a:pPr lvl="1"/>
            <a:r>
              <a:rPr lang="en-US" dirty="0"/>
              <a:t>Post signs around the neighborhood.</a:t>
            </a:r>
          </a:p>
        </p:txBody>
      </p:sp>
      <p:pic>
        <p:nvPicPr>
          <p:cNvPr id="2050" name="Picture 2" descr="Image result for radio clipart">
            <a:extLst>
              <a:ext uri="{FF2B5EF4-FFF2-40B4-BE49-F238E27FC236}">
                <a16:creationId xmlns:a16="http://schemas.microsoft.com/office/drawing/2014/main" id="{1EEA495B-CC77-447A-B6D2-6351FA95F5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8355" y="1476375"/>
            <a:ext cx="3590925" cy="3905250"/>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08DF7187-0D1F-4DE1-93B6-DED5A17F1F1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94191756"/>
      </p:ext>
    </p:extLst>
  </p:cSld>
  <p:clrMapOvr>
    <a:masterClrMapping/>
  </p:clrMapOvr>
  <mc:AlternateContent xmlns:mc="http://schemas.openxmlformats.org/markup-compatibility/2006">
    <mc:Choice xmlns:p14="http://schemas.microsoft.com/office/powerpoint/2010/main" Requires="p14">
      <p:transition spd="slow" p14:dur="2000" advTm="44147"/>
    </mc:Choice>
    <mc:Fallback>
      <p:transition spd="slow" advTm="441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69C2-AA02-4EA4-AE9D-51BF96393C5B}"/>
              </a:ext>
            </a:extLst>
          </p:cNvPr>
          <p:cNvSpPr>
            <a:spLocks noGrp="1"/>
          </p:cNvSpPr>
          <p:nvPr>
            <p:ph type="title"/>
          </p:nvPr>
        </p:nvSpPr>
        <p:spPr>
          <a:xfrm>
            <a:off x="2493818" y="692486"/>
            <a:ext cx="8998005" cy="1293028"/>
          </a:xfrm>
        </p:spPr>
        <p:txBody>
          <a:bodyPr/>
          <a:lstStyle/>
          <a:p>
            <a:pPr algn="ctr"/>
            <a:r>
              <a:rPr lang="en-US" dirty="0"/>
              <a:t>Organizing debates</a:t>
            </a:r>
          </a:p>
        </p:txBody>
      </p:sp>
      <p:sp>
        <p:nvSpPr>
          <p:cNvPr id="3" name="Content Placeholder 2">
            <a:extLst>
              <a:ext uri="{FF2B5EF4-FFF2-40B4-BE49-F238E27FC236}">
                <a16:creationId xmlns:a16="http://schemas.microsoft.com/office/drawing/2014/main" id="{9CF71E76-542C-447D-BD28-AC572E1D81EE}"/>
              </a:ext>
            </a:extLst>
          </p:cNvPr>
          <p:cNvSpPr>
            <a:spLocks noGrp="1"/>
          </p:cNvSpPr>
          <p:nvPr>
            <p:ph idx="1"/>
          </p:nvPr>
        </p:nvSpPr>
        <p:spPr>
          <a:xfrm>
            <a:off x="4567687" y="2065164"/>
            <a:ext cx="6866627" cy="4024125"/>
          </a:xfrm>
        </p:spPr>
        <p:txBody>
          <a:bodyPr vert="horz" lIns="91440" tIns="45720" rIns="91440" bIns="45720" rtlCol="0" anchor="t">
            <a:normAutofit/>
          </a:bodyPr>
          <a:lstStyle/>
          <a:p>
            <a:r>
              <a:rPr lang="en-US" dirty="0"/>
              <a:t>Announced ahead of time via radio, social media, and webpage.</a:t>
            </a:r>
          </a:p>
          <a:p>
            <a:r>
              <a:rPr lang="en-US" dirty="0"/>
              <a:t>Held in a school auditorium to minimalize costs.</a:t>
            </a:r>
          </a:p>
          <a:p>
            <a:r>
              <a:rPr lang="en-US" dirty="0"/>
              <a:t>Streamed on the internet, preferably on the webpage we created, but other sites, such as Twitch or YouTube, can also be used.</a:t>
            </a:r>
          </a:p>
          <a:p>
            <a:endParaRPr lang="en-US" dirty="0"/>
          </a:p>
        </p:txBody>
      </p:sp>
      <p:pic>
        <p:nvPicPr>
          <p:cNvPr id="3074" name="Picture 2" descr="Image result for debate">
            <a:extLst>
              <a:ext uri="{FF2B5EF4-FFF2-40B4-BE49-F238E27FC236}">
                <a16:creationId xmlns:a16="http://schemas.microsoft.com/office/drawing/2014/main" id="{FAE5705C-5898-446F-977D-8B0EAFB17B5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8952" y="2066544"/>
            <a:ext cx="3648456" cy="2606040"/>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9A933C90-52BA-4177-A67E-983EDCA2709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60220962"/>
      </p:ext>
    </p:extLst>
  </p:cSld>
  <p:clrMapOvr>
    <a:masterClrMapping/>
  </p:clrMapOvr>
  <mc:AlternateContent xmlns:mc="http://schemas.openxmlformats.org/markup-compatibility/2006">
    <mc:Choice xmlns:p14="http://schemas.microsoft.com/office/powerpoint/2010/main" Requires="p14">
      <p:transition spd="slow" p14:dur="2000" advTm="45390"/>
    </mc:Choice>
    <mc:Fallback>
      <p:transition spd="slow" advTm="45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69C2-AA02-4EA4-AE9D-51BF96393C5B}"/>
              </a:ext>
            </a:extLst>
          </p:cNvPr>
          <p:cNvSpPr>
            <a:spLocks noGrp="1"/>
          </p:cNvSpPr>
          <p:nvPr>
            <p:ph type="title"/>
          </p:nvPr>
        </p:nvSpPr>
        <p:spPr>
          <a:xfrm>
            <a:off x="2493818" y="692486"/>
            <a:ext cx="8998005" cy="1293028"/>
          </a:xfrm>
        </p:spPr>
        <p:txBody>
          <a:bodyPr/>
          <a:lstStyle/>
          <a:p>
            <a:pPr algn="ctr"/>
            <a:r>
              <a:rPr lang="en-US" dirty="0"/>
              <a:t>Debate topics</a:t>
            </a:r>
          </a:p>
        </p:txBody>
      </p:sp>
      <p:sp>
        <p:nvSpPr>
          <p:cNvPr id="3" name="Content Placeholder 2">
            <a:extLst>
              <a:ext uri="{FF2B5EF4-FFF2-40B4-BE49-F238E27FC236}">
                <a16:creationId xmlns:a16="http://schemas.microsoft.com/office/drawing/2014/main" id="{9CF71E76-542C-447D-BD28-AC572E1D81EE}"/>
              </a:ext>
            </a:extLst>
          </p:cNvPr>
          <p:cNvSpPr>
            <a:spLocks noGrp="1"/>
          </p:cNvSpPr>
          <p:nvPr>
            <p:ph idx="1"/>
          </p:nvPr>
        </p:nvSpPr>
        <p:spPr>
          <a:xfrm>
            <a:off x="4567687" y="2065164"/>
            <a:ext cx="6866627" cy="4024125"/>
          </a:xfrm>
        </p:spPr>
        <p:txBody>
          <a:bodyPr vert="horz" lIns="91440" tIns="45720" rIns="91440" bIns="45720" rtlCol="0" anchor="t">
            <a:normAutofit/>
          </a:bodyPr>
          <a:lstStyle/>
          <a:p>
            <a:pPr marL="0" indent="0">
              <a:buNone/>
            </a:pPr>
            <a:r>
              <a:rPr lang="en-US" dirty="0"/>
              <a:t>During the debate the following will be discussed:</a:t>
            </a:r>
          </a:p>
          <a:p>
            <a:pPr lvl="1"/>
            <a:r>
              <a:rPr lang="en-US" dirty="0"/>
              <a:t>The negative impact of a toxic waste site being near the neighborhood.</a:t>
            </a:r>
          </a:p>
          <a:p>
            <a:pPr lvl="1"/>
            <a:r>
              <a:rPr lang="en-US" dirty="0"/>
              <a:t>The best location available for the toxic waste site.</a:t>
            </a:r>
          </a:p>
          <a:p>
            <a:pPr lvl="1"/>
            <a:r>
              <a:rPr lang="en-US" dirty="0"/>
              <a:t>Possible alternatives to the toxic waste plant’s location and purpose.</a:t>
            </a:r>
          </a:p>
          <a:p>
            <a:endParaRPr lang="en-US" dirty="0"/>
          </a:p>
          <a:p>
            <a:endParaRPr lang="en-US" dirty="0"/>
          </a:p>
          <a:p>
            <a:endParaRPr lang="en-US" dirty="0"/>
          </a:p>
        </p:txBody>
      </p:sp>
      <p:pic>
        <p:nvPicPr>
          <p:cNvPr id="7" name="Picture 6" descr="A close up of a logo&#10;&#10;Description automatically generated">
            <a:extLst>
              <a:ext uri="{FF2B5EF4-FFF2-40B4-BE49-F238E27FC236}">
                <a16:creationId xmlns:a16="http://schemas.microsoft.com/office/drawing/2014/main" id="{B94A6644-3942-4C91-84A2-D73231609732}"/>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778" b="89673" l="5114" r="94432">
                        <a14:foregroundMark x1="8636" y1="31670" x2="8977" y2="41136"/>
                        <a14:foregroundMark x1="20000" y1="41136" x2="27500" y2="40792"/>
                        <a14:foregroundMark x1="27500" y1="40792" x2="30455" y2="41480"/>
                        <a14:foregroundMark x1="26591" y1="28055" x2="31136" y2="21515"/>
                        <a14:foregroundMark x1="27273" y1="27883" x2="16250" y2="37866"/>
                        <a14:foregroundMark x1="16250" y1="37866" x2="14659" y2="46472"/>
                        <a14:foregroundMark x1="14659" y1="46472" x2="21477" y2="52668"/>
                        <a14:foregroundMark x1="21477" y1="52668" x2="27500" y2="52840"/>
                        <a14:foregroundMark x1="27500" y1="52840" x2="29886" y2="52668"/>
                        <a14:foregroundMark x1="23864" y1="19105" x2="17386" y2="25645"/>
                        <a14:foregroundMark x1="17386" y1="25645" x2="13068" y2="33563"/>
                        <a14:foregroundMark x1="13068" y1="33563" x2="10795" y2="41997"/>
                        <a14:foregroundMark x1="10795" y1="41997" x2="14205" y2="50947"/>
                        <a14:foregroundMark x1="14205" y1="50947" x2="18750" y2="57315"/>
                        <a14:foregroundMark x1="18750" y1="57315" x2="27045" y2="58176"/>
                        <a14:foregroundMark x1="27045" y1="58176" x2="39432" y2="56627"/>
                        <a14:foregroundMark x1="39432" y1="56627" x2="44659" y2="50947"/>
                        <a14:foregroundMark x1="44659" y1="50947" x2="46477" y2="41136"/>
                        <a14:foregroundMark x1="46477" y1="41136" x2="43750" y2="22203"/>
                        <a14:foregroundMark x1="43750" y1="22203" x2="39886" y2="15663"/>
                        <a14:foregroundMark x1="39886" y1="15663" x2="34318" y2="12565"/>
                        <a14:foregroundMark x1="34318" y1="12565" x2="21364" y2="16523"/>
                        <a14:foregroundMark x1="21364" y1="16523" x2="20909" y2="17556"/>
                        <a14:foregroundMark x1="26932" y1="9811" x2="26932" y2="9811"/>
                        <a14:foregroundMark x1="27614" y1="8778" x2="27614" y2="8778"/>
                        <a14:foregroundMark x1="34432" y1="16523" x2="34432" y2="16523"/>
                        <a14:foregroundMark x1="35341" y1="16007" x2="35341" y2="16007"/>
                        <a14:foregroundMark x1="34432" y1="25301" x2="34432" y2="25301"/>
                        <a14:foregroundMark x1="35568" y1="22719" x2="34545" y2="20826"/>
                        <a14:foregroundMark x1="5114" y1="33735" x2="5114" y2="33735"/>
                        <a14:foregroundMark x1="42727" y1="29776" x2="39318" y2="39071"/>
                        <a14:foregroundMark x1="39318" y1="39071" x2="38068" y2="47504"/>
                        <a14:foregroundMark x1="38068" y1="47504" x2="42841" y2="42169"/>
                        <a14:foregroundMark x1="42841" y1="42169" x2="40682" y2="33219"/>
                        <a14:foregroundMark x1="40682" y1="33219" x2="40568" y2="33046"/>
                        <a14:foregroundMark x1="68636" y1="37694" x2="64545" y2="44062"/>
                        <a14:foregroundMark x1="64545" y1="44062" x2="61364" y2="54389"/>
                        <a14:foregroundMark x1="61364" y1="54389" x2="67045" y2="57659"/>
                        <a14:foregroundMark x1="67045" y1="57659" x2="69091" y2="56110"/>
                        <a14:foregroundMark x1="72045" y1="63167" x2="62045" y2="44234"/>
                        <a14:foregroundMark x1="62045" y1="44234" x2="67386" y2="38382"/>
                        <a14:foregroundMark x1="67386" y1="38382" x2="73295" y2="40620"/>
                        <a14:foregroundMark x1="73295" y1="40620" x2="74545" y2="51463"/>
                        <a14:foregroundMark x1="80341" y1="57143" x2="70114" y2="31497"/>
                        <a14:foregroundMark x1="70114" y1="31497" x2="82841" y2="37694"/>
                        <a14:foregroundMark x1="82841" y1="37694" x2="86932" y2="44406"/>
                        <a14:foregroundMark x1="86932" y1="44406" x2="85341" y2="53012"/>
                        <a14:foregroundMark x1="85341" y1="53012" x2="85114" y2="53356"/>
                        <a14:foregroundMark x1="94432" y1="50602" x2="94432" y2="50602"/>
                        <a14:foregroundMark x1="89205" y1="40448" x2="78977" y2="30809"/>
                        <a14:foregroundMark x1="78977" y1="30809" x2="73295" y2="27539"/>
                        <a14:foregroundMark x1="73295" y1="27539" x2="67386" y2="28571"/>
                        <a14:foregroundMark x1="67386" y1="28571" x2="62386" y2="33563"/>
                        <a14:foregroundMark x1="62386" y1="33563" x2="58068" y2="43201"/>
                        <a14:foregroundMark x1="58068" y1="43201" x2="56591" y2="53873"/>
                        <a14:foregroundMark x1="56591" y1="53873" x2="57614" y2="62478"/>
                        <a14:foregroundMark x1="57614" y1="62478" x2="64773" y2="67298"/>
                        <a14:foregroundMark x1="64773" y1="67298" x2="77273" y2="63167"/>
                        <a14:foregroundMark x1="77273" y1="63167" x2="81023" y2="59208"/>
                        <a14:foregroundMark x1="82727" y1="58176" x2="85909" y2="45955"/>
                        <a14:foregroundMark x1="85909" y1="45955" x2="86591" y2="37349"/>
                        <a14:foregroundMark x1="86591" y1="37349" x2="83864" y2="26850"/>
                        <a14:foregroundMark x1="83864" y1="26850" x2="78295" y2="21859"/>
                        <a14:foregroundMark x1="78295" y1="21859" x2="69545" y2="23752"/>
                        <a14:foregroundMark x1="86136" y1="40448" x2="82841" y2="59552"/>
                        <a14:foregroundMark x1="82841" y1="59552" x2="78750" y2="50086"/>
                        <a14:foregroundMark x1="78750" y1="50086" x2="81250" y2="41652"/>
                        <a14:foregroundMark x1="81250" y1="41652" x2="83295" y2="39759"/>
                        <a14:foregroundMark x1="84318" y1="47160" x2="84318" y2="47160"/>
                        <a14:foregroundMark x1="83864" y1="33046" x2="83864" y2="33046"/>
                        <a14:foregroundMark x1="82727" y1="28744" x2="82727" y2="28744"/>
                        <a14:foregroundMark x1="81364" y1="28916" x2="81364" y2="28916"/>
                        <a14:foregroundMark x1="65114" y1="29088" x2="65114" y2="29088"/>
                        <a14:foregroundMark x1="63864" y1="28399" x2="63864" y2="28399"/>
                        <a14:foregroundMark x1="60568" y1="28571" x2="60568" y2="28571"/>
                        <a14:foregroundMark x1="37045" y1="29432" x2="37045" y2="29432"/>
                        <a14:foregroundMark x1="40795" y1="49742" x2="40795" y2="49742"/>
                        <a14:foregroundMark x1="40114" y1="48537" x2="40114" y2="48537"/>
                        <a14:foregroundMark x1="41023" y1="52324" x2="41023" y2="52324"/>
                        <a14:foregroundMark x1="36136" y1="54905" x2="36136" y2="54905"/>
                        <a14:foregroundMark x1="34886" y1="54905" x2="34886" y2="54905"/>
                        <a14:foregroundMark x1="31932" y1="54561" x2="31932" y2="54561"/>
                        <a14:foregroundMark x1="16932" y1="33219" x2="16932" y2="33219"/>
                        <a14:foregroundMark x1="17727" y1="52840" x2="17727" y2="52840"/>
                      </a14:backgroundRemoval>
                    </a14:imgEffect>
                  </a14:imgLayer>
                </a14:imgProps>
              </a:ext>
            </a:extLst>
          </a:blip>
          <a:stretch>
            <a:fillRect/>
          </a:stretch>
        </p:blipFill>
        <p:spPr>
          <a:xfrm>
            <a:off x="757686" y="2125751"/>
            <a:ext cx="3648456" cy="2606497"/>
          </a:xfrm>
          <a:prstGeom prst="rect">
            <a:avLst/>
          </a:prstGeom>
        </p:spPr>
      </p:pic>
      <p:pic>
        <p:nvPicPr>
          <p:cNvPr id="4" name="Audio 3">
            <a:hlinkClick r:id="" action="ppaction://media"/>
            <a:extLst>
              <a:ext uri="{FF2B5EF4-FFF2-40B4-BE49-F238E27FC236}">
                <a16:creationId xmlns:a16="http://schemas.microsoft.com/office/drawing/2014/main" id="{2F4FEAB7-F633-4208-84D0-D2EACD3C6C1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54593818"/>
      </p:ext>
    </p:extLst>
  </p:cSld>
  <p:clrMapOvr>
    <a:masterClrMapping/>
  </p:clrMapOvr>
  <mc:AlternateContent xmlns:mc="http://schemas.openxmlformats.org/markup-compatibility/2006">
    <mc:Choice xmlns:p14="http://schemas.microsoft.com/office/powerpoint/2010/main" Requires="p14">
      <p:transition spd="slow" p14:dur="2000" advTm="28659"/>
    </mc:Choice>
    <mc:Fallback>
      <p:transition spd="slow" advTm="286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460</TotalTime>
  <Words>1461</Words>
  <Application>Microsoft Office PowerPoint</Application>
  <PresentationFormat>Widescreen</PresentationFormat>
  <Paragraphs>164</Paragraphs>
  <Slides>14</Slides>
  <Notes>13</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Century Gothic</vt:lpstr>
      <vt:lpstr>Vapor Trail</vt:lpstr>
      <vt:lpstr>Public Concerns with Toxic waste</vt:lpstr>
      <vt:lpstr>The Problem</vt:lpstr>
      <vt:lpstr>The Problem Cont.</vt:lpstr>
      <vt:lpstr>What I could achieve</vt:lpstr>
      <vt:lpstr>What I will avoid</vt:lpstr>
      <vt:lpstr>Providing information</vt:lpstr>
      <vt:lpstr>Providing information cont.</vt:lpstr>
      <vt:lpstr>Organizing debates</vt:lpstr>
      <vt:lpstr>Debate topics</vt:lpstr>
      <vt:lpstr>Taking Polls/receiving letters</vt:lpstr>
      <vt:lpstr>Resources needed</vt:lpstr>
      <vt:lpstr>The Cost of resources</vt:lpstr>
      <vt:lpstr>Wanted Results</vt:lpstr>
      <vt:lpstr>Citations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Public Concerns with Toxic waste</dc:title>
  <dc:creator>Hao Tang</dc:creator>
  <cp:lastModifiedBy>Hao Tang</cp:lastModifiedBy>
  <cp:revision>35</cp:revision>
  <dcterms:created xsi:type="dcterms:W3CDTF">2019-09-04T11:11:38Z</dcterms:created>
  <dcterms:modified xsi:type="dcterms:W3CDTF">2019-09-20T10:45:18Z</dcterms:modified>
</cp:coreProperties>
</file>